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562" y="-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  <c:pt idx="5">
                  <c:v>2022-2023</c:v>
                </c:pt>
                <c:pt idx="6">
                  <c:v>2023-2024</c:v>
                </c:pt>
                <c:pt idx="7">
                  <c:v>2024-2025</c:v>
                </c:pt>
                <c:pt idx="8">
                  <c:v>прогноз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1738</c:v>
                </c:pt>
                <c:pt idx="1">
                  <c:v>1730</c:v>
                </c:pt>
                <c:pt idx="2">
                  <c:v>1722</c:v>
                </c:pt>
                <c:pt idx="3">
                  <c:v>1737</c:v>
                </c:pt>
                <c:pt idx="4">
                  <c:v>1749</c:v>
                </c:pt>
                <c:pt idx="5">
                  <c:v>1715</c:v>
                </c:pt>
                <c:pt idx="6">
                  <c:v>1710</c:v>
                </c:pt>
                <c:pt idx="7">
                  <c:v>1675</c:v>
                </c:pt>
                <c:pt idx="8">
                  <c:v>1615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с. Дзержинское</c:v>
                </c:pt>
              </c:strCache>
            </c:strRef>
          </c:tx>
          <c:spPr>
            <a:solidFill>
              <a:schemeClr val="accent1"/>
            </a:solidFill>
          </c:spPr>
          <c:dLbls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  <c:pt idx="5">
                  <c:v>2022-2023</c:v>
                </c:pt>
                <c:pt idx="6">
                  <c:v>2023-2024</c:v>
                </c:pt>
                <c:pt idx="7">
                  <c:v>2024-2025</c:v>
                </c:pt>
                <c:pt idx="8">
                  <c:v>прогноз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1017</c:v>
                </c:pt>
                <c:pt idx="1">
                  <c:v>1038</c:v>
                </c:pt>
                <c:pt idx="2">
                  <c:v>1037</c:v>
                </c:pt>
                <c:pt idx="3">
                  <c:v>1049</c:v>
                </c:pt>
                <c:pt idx="4">
                  <c:v>1056</c:v>
                </c:pt>
                <c:pt idx="5">
                  <c:v>1050</c:v>
                </c:pt>
                <c:pt idx="6">
                  <c:v>1044</c:v>
                </c:pt>
                <c:pt idx="7">
                  <c:v>1040</c:v>
                </c:pt>
                <c:pt idx="8">
                  <c:v>1027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малокомплектные школы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  <c:pt idx="5">
                  <c:v>2022-2023</c:v>
                </c:pt>
                <c:pt idx="6">
                  <c:v>2023-2024</c:v>
                </c:pt>
                <c:pt idx="7">
                  <c:v>2024-2025</c:v>
                </c:pt>
                <c:pt idx="8">
                  <c:v>прогноз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721</c:v>
                </c:pt>
                <c:pt idx="1">
                  <c:v>692</c:v>
                </c:pt>
                <c:pt idx="2">
                  <c:v>685</c:v>
                </c:pt>
                <c:pt idx="3">
                  <c:v>688</c:v>
                </c:pt>
                <c:pt idx="4">
                  <c:v>693</c:v>
                </c:pt>
                <c:pt idx="5">
                  <c:v>665</c:v>
                </c:pt>
                <c:pt idx="6">
                  <c:v>666</c:v>
                </c:pt>
                <c:pt idx="7">
                  <c:v>635</c:v>
                </c:pt>
                <c:pt idx="8">
                  <c:v>588</c:v>
                </c:pt>
              </c:numCache>
            </c:numRef>
          </c:val>
        </c:ser>
        <c:shape val="box"/>
        <c:axId val="98109696"/>
        <c:axId val="128928384"/>
        <c:axId val="0"/>
      </c:bar3DChart>
      <c:catAx>
        <c:axId val="9810969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8928384"/>
        <c:crosses val="autoZero"/>
        <c:auto val="1"/>
        <c:lblAlgn val="ctr"/>
        <c:lblOffset val="100"/>
      </c:catAx>
      <c:valAx>
        <c:axId val="1289283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8109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088131068632103"/>
          <c:y val="0.21705735427159661"/>
          <c:w val="0.23000014718906578"/>
          <c:h val="0.36846128111553966"/>
        </c:manualLayout>
      </c:layout>
      <c:txPr>
        <a:bodyPr/>
        <a:lstStyle/>
        <a:p>
          <a:pPr>
            <a:defRPr sz="1500" b="1" i="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ОВЗ</c:v>
                </c:pt>
              </c:strCache>
            </c:strRef>
          </c:tx>
          <c:dLbls>
            <c:showVal val="1"/>
          </c:dLbls>
          <c:cat>
            <c:strRef>
              <c:f>Лист1!$A$2:$A$8</c:f>
              <c:strCache>
                <c:ptCount val="7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  <c:pt idx="5">
                  <c:v>2023-2024</c:v>
                </c:pt>
                <c:pt idx="6">
                  <c:v>2024-2025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166</c:v>
                </c:pt>
                <c:pt idx="1">
                  <c:v>153</c:v>
                </c:pt>
                <c:pt idx="2">
                  <c:v>132</c:v>
                </c:pt>
                <c:pt idx="3">
                  <c:v>146</c:v>
                </c:pt>
                <c:pt idx="4">
                  <c:v>151</c:v>
                </c:pt>
                <c:pt idx="5">
                  <c:v>146</c:v>
                </c:pt>
                <c:pt idx="6">
                  <c:v>131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инклюзивно</c:v>
                </c:pt>
              </c:strCache>
            </c:strRef>
          </c:tx>
          <c:spPr>
            <a:solidFill>
              <a:prstClr val="white">
                <a:lumMod val="75000"/>
              </a:prstClr>
            </a:solidFill>
          </c:spPr>
          <c:dLbls>
            <c:showVal val="1"/>
          </c:dLbls>
          <c:cat>
            <c:strRef>
              <c:f>Лист1!$A$2:$A$8</c:f>
              <c:strCache>
                <c:ptCount val="7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  <c:pt idx="5">
                  <c:v>2023-2024</c:v>
                </c:pt>
                <c:pt idx="6">
                  <c:v>2024-2025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64</c:v>
                </c:pt>
                <c:pt idx="1">
                  <c:v>67</c:v>
                </c:pt>
                <c:pt idx="2">
                  <c:v>46</c:v>
                </c:pt>
                <c:pt idx="3">
                  <c:v>57</c:v>
                </c:pt>
                <c:pt idx="4">
                  <c:v>54</c:v>
                </c:pt>
                <c:pt idx="5">
                  <c:v>40</c:v>
                </c:pt>
                <c:pt idx="6">
                  <c:v>42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 к/классах</c:v>
                </c:pt>
              </c:strCache>
            </c:strRef>
          </c:tx>
          <c:dLbls>
            <c:showVal val="1"/>
          </c:dLbls>
          <c:cat>
            <c:strRef>
              <c:f>Лист1!$A$2:$A$8</c:f>
              <c:strCache>
                <c:ptCount val="7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  <c:pt idx="5">
                  <c:v>2023-2024</c:v>
                </c:pt>
                <c:pt idx="6">
                  <c:v>2024-2025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102</c:v>
                </c:pt>
                <c:pt idx="1">
                  <c:v>86</c:v>
                </c:pt>
                <c:pt idx="2">
                  <c:v>86</c:v>
                </c:pt>
                <c:pt idx="3">
                  <c:v>89</c:v>
                </c:pt>
                <c:pt idx="4">
                  <c:v>97</c:v>
                </c:pt>
                <c:pt idx="5">
                  <c:v>95</c:v>
                </c:pt>
                <c:pt idx="6">
                  <c:v>89</c:v>
                </c:pt>
              </c:numCache>
            </c:numRef>
          </c:val>
        </c:ser>
        <c:shape val="box"/>
        <c:axId val="218575232"/>
        <c:axId val="224733056"/>
        <c:axId val="0"/>
      </c:bar3DChart>
      <c:catAx>
        <c:axId val="218575232"/>
        <c:scaling>
          <c:orientation val="minMax"/>
        </c:scaling>
        <c:axPos val="b"/>
        <c:tickLblPos val="nextTo"/>
        <c:crossAx val="224733056"/>
        <c:crosses val="autoZero"/>
        <c:auto val="1"/>
        <c:lblAlgn val="ctr"/>
        <c:lblOffset val="100"/>
      </c:catAx>
      <c:valAx>
        <c:axId val="224733056"/>
        <c:scaling>
          <c:orientation val="minMax"/>
        </c:scaling>
        <c:axPos val="l"/>
        <c:majorGridlines/>
        <c:numFmt formatCode="General" sourceLinked="1"/>
        <c:tickLblPos val="nextTo"/>
        <c:crossAx val="21857523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dLbls>
            <c:txPr>
              <a:bodyPr/>
              <a:lstStyle/>
              <a:p>
                <a:pPr>
                  <a:defRPr sz="800" b="1" i="0" baseline="0"/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русский</c:v>
                </c:pt>
                <c:pt idx="1">
                  <c:v>математика пр</c:v>
                </c:pt>
                <c:pt idx="2">
                  <c:v>физика</c:v>
                </c:pt>
                <c:pt idx="3">
                  <c:v>химия</c:v>
                </c:pt>
                <c:pt idx="4">
                  <c:v>биология</c:v>
                </c:pt>
                <c:pt idx="5">
                  <c:v>литература</c:v>
                </c:pt>
                <c:pt idx="6">
                  <c:v>история</c:v>
                </c:pt>
                <c:pt idx="7">
                  <c:v>общество</c:v>
                </c:pt>
                <c:pt idx="8">
                  <c:v>иностранный</c:v>
                </c:pt>
                <c:pt idx="9">
                  <c:v>информатика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53.6</c:v>
                </c:pt>
                <c:pt idx="1">
                  <c:v>57</c:v>
                </c:pt>
                <c:pt idx="2">
                  <c:v>53</c:v>
                </c:pt>
                <c:pt idx="3">
                  <c:v>34.800000000000004</c:v>
                </c:pt>
                <c:pt idx="4">
                  <c:v>36.800000000000004</c:v>
                </c:pt>
                <c:pt idx="5">
                  <c:v>60</c:v>
                </c:pt>
                <c:pt idx="6">
                  <c:v>59</c:v>
                </c:pt>
                <c:pt idx="7">
                  <c:v>49.4</c:v>
                </c:pt>
                <c:pt idx="8">
                  <c:v>39</c:v>
                </c:pt>
                <c:pt idx="9">
                  <c:v>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</c:spPr>
          <c:dLbls>
            <c:txPr>
              <a:bodyPr/>
              <a:lstStyle/>
              <a:p>
                <a:pPr>
                  <a:defRPr sz="800" b="1" i="0" baseline="0"/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русский</c:v>
                </c:pt>
                <c:pt idx="1">
                  <c:v>математика пр</c:v>
                </c:pt>
                <c:pt idx="2">
                  <c:v>физика</c:v>
                </c:pt>
                <c:pt idx="3">
                  <c:v>химия</c:v>
                </c:pt>
                <c:pt idx="4">
                  <c:v>биология</c:v>
                </c:pt>
                <c:pt idx="5">
                  <c:v>литература</c:v>
                </c:pt>
                <c:pt idx="6">
                  <c:v>история</c:v>
                </c:pt>
                <c:pt idx="7">
                  <c:v>общество</c:v>
                </c:pt>
                <c:pt idx="8">
                  <c:v>иностранный</c:v>
                </c:pt>
                <c:pt idx="9">
                  <c:v>информатика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52.3</c:v>
                </c:pt>
                <c:pt idx="1">
                  <c:v>39.700000000000003</c:v>
                </c:pt>
                <c:pt idx="2">
                  <c:v>45</c:v>
                </c:pt>
                <c:pt idx="3">
                  <c:v>44</c:v>
                </c:pt>
                <c:pt idx="4">
                  <c:v>38.700000000000003</c:v>
                </c:pt>
                <c:pt idx="5">
                  <c:v>48</c:v>
                </c:pt>
                <c:pt idx="6">
                  <c:v>51.3</c:v>
                </c:pt>
                <c:pt idx="7">
                  <c:v>45.4</c:v>
                </c:pt>
                <c:pt idx="8">
                  <c:v>50</c:v>
                </c:pt>
                <c:pt idx="9">
                  <c:v>49.5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prstClr val="white">
                <a:lumMod val="75000"/>
              </a:prstClr>
            </a:solidFill>
          </c:spPr>
          <c:dLbls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русский</c:v>
                </c:pt>
                <c:pt idx="1">
                  <c:v>математика пр</c:v>
                </c:pt>
                <c:pt idx="2">
                  <c:v>физика</c:v>
                </c:pt>
                <c:pt idx="3">
                  <c:v>химия</c:v>
                </c:pt>
                <c:pt idx="4">
                  <c:v>биология</c:v>
                </c:pt>
                <c:pt idx="5">
                  <c:v>литература</c:v>
                </c:pt>
                <c:pt idx="6">
                  <c:v>история</c:v>
                </c:pt>
                <c:pt idx="7">
                  <c:v>общество</c:v>
                </c:pt>
                <c:pt idx="8">
                  <c:v>иностранный</c:v>
                </c:pt>
                <c:pt idx="9">
                  <c:v>информатика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45.3</c:v>
                </c:pt>
                <c:pt idx="1">
                  <c:v>38</c:v>
                </c:pt>
                <c:pt idx="2">
                  <c:v>52</c:v>
                </c:pt>
                <c:pt idx="3">
                  <c:v>39</c:v>
                </c:pt>
                <c:pt idx="4">
                  <c:v>47</c:v>
                </c:pt>
                <c:pt idx="5">
                  <c:v>50</c:v>
                </c:pt>
                <c:pt idx="6">
                  <c:v>65</c:v>
                </c:pt>
                <c:pt idx="7">
                  <c:v>41</c:v>
                </c:pt>
                <c:pt idx="8">
                  <c:v>18</c:v>
                </c:pt>
                <c:pt idx="9">
                  <c:v>20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/>
            </a:solidFill>
          </c:spPr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русский</c:v>
                </c:pt>
                <c:pt idx="1">
                  <c:v>математика пр</c:v>
                </c:pt>
                <c:pt idx="2">
                  <c:v>физика</c:v>
                </c:pt>
                <c:pt idx="3">
                  <c:v>химия</c:v>
                </c:pt>
                <c:pt idx="4">
                  <c:v>биология</c:v>
                </c:pt>
                <c:pt idx="5">
                  <c:v>литература</c:v>
                </c:pt>
                <c:pt idx="6">
                  <c:v>история</c:v>
                </c:pt>
                <c:pt idx="7">
                  <c:v>общество</c:v>
                </c:pt>
                <c:pt idx="8">
                  <c:v>иностранный</c:v>
                </c:pt>
                <c:pt idx="9">
                  <c:v>информатика</c:v>
                </c:pt>
              </c:strCache>
            </c:strRef>
          </c:cat>
          <c:val>
            <c:numRef>
              <c:f>Лист1!$E$2:$E$11</c:f>
              <c:numCache>
                <c:formatCode>General</c:formatCode>
                <c:ptCount val="10"/>
                <c:pt idx="0">
                  <c:v>47.1</c:v>
                </c:pt>
                <c:pt idx="1">
                  <c:v>54</c:v>
                </c:pt>
                <c:pt idx="2">
                  <c:v>51.7</c:v>
                </c:pt>
                <c:pt idx="3">
                  <c:v>54</c:v>
                </c:pt>
                <c:pt idx="4">
                  <c:v>50</c:v>
                </c:pt>
                <c:pt idx="5">
                  <c:v>60.8</c:v>
                </c:pt>
                <c:pt idx="6">
                  <c:v>57</c:v>
                </c:pt>
                <c:pt idx="7">
                  <c:v>46.3</c:v>
                </c:pt>
                <c:pt idx="8">
                  <c:v>58</c:v>
                </c:pt>
              </c:numCache>
            </c:numRef>
          </c:val>
        </c:ser>
        <c:shape val="cylinder"/>
        <c:axId val="125424000"/>
        <c:axId val="127858176"/>
        <c:axId val="0"/>
      </c:bar3DChart>
      <c:catAx>
        <c:axId val="12542400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127858176"/>
        <c:crosses val="autoZero"/>
        <c:auto val="1"/>
        <c:lblAlgn val="ctr"/>
        <c:lblOffset val="100"/>
      </c:catAx>
      <c:valAx>
        <c:axId val="1278581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25424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889816625270837"/>
          <c:y val="0.32351204261232053"/>
          <c:w val="7.4390424351318513E-2"/>
          <c:h val="0.29415238536359428"/>
        </c:manualLayout>
      </c:layout>
      <c:txPr>
        <a:bodyPr/>
        <a:lstStyle/>
        <a:p>
          <a:pPr>
            <a:defRPr sz="1200" b="1" i="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539E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539E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539E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539E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319771" cy="363524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293108" y="0"/>
            <a:ext cx="7319771" cy="545287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06028" y="0"/>
            <a:ext cx="3585972" cy="545287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1824228"/>
            <a:ext cx="7319771" cy="503377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293108" y="1824228"/>
            <a:ext cx="7319771" cy="503377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606028" y="1824228"/>
            <a:ext cx="3585972" cy="503377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6465" y="386537"/>
            <a:ext cx="10939068" cy="721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539E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6465" y="1779523"/>
            <a:ext cx="6236334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69213" y="4848605"/>
            <a:ext cx="11180445" cy="1658620"/>
          </a:xfrm>
          <a:custGeom>
            <a:avLst/>
            <a:gdLst/>
            <a:ahLst/>
            <a:cxnLst/>
            <a:rect l="l" t="t" r="r" b="b"/>
            <a:pathLst>
              <a:path w="11180445" h="1658620">
                <a:moveTo>
                  <a:pt x="0" y="1658112"/>
                </a:moveTo>
                <a:lnTo>
                  <a:pt x="11180064" y="1658112"/>
                </a:lnTo>
                <a:lnTo>
                  <a:pt x="11180064" y="0"/>
                </a:lnTo>
                <a:lnTo>
                  <a:pt x="0" y="0"/>
                </a:lnTo>
                <a:lnTo>
                  <a:pt x="0" y="1658112"/>
                </a:lnTo>
                <a:close/>
              </a:path>
            </a:pathLst>
          </a:custGeom>
          <a:ln w="19812">
            <a:solidFill>
              <a:srgbClr val="0539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5751" y="722469"/>
            <a:ext cx="10421620" cy="41357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endParaRPr sz="1800" dirty="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198229" y="3474846"/>
            <a:ext cx="2994025" cy="2566035"/>
            <a:chOff x="9198229" y="3474846"/>
            <a:chExt cx="2994025" cy="2566035"/>
          </a:xfrm>
        </p:grpSpPr>
        <p:sp>
          <p:nvSpPr>
            <p:cNvPr id="6" name="object 6"/>
            <p:cNvSpPr/>
            <p:nvPr/>
          </p:nvSpPr>
          <p:spPr>
            <a:xfrm>
              <a:off x="10328656" y="3474846"/>
              <a:ext cx="1288415" cy="1253490"/>
            </a:xfrm>
            <a:custGeom>
              <a:avLst/>
              <a:gdLst/>
              <a:ahLst/>
              <a:cxnLst/>
              <a:rect l="l" t="t" r="r" b="b"/>
              <a:pathLst>
                <a:path w="1288415" h="1253489">
                  <a:moveTo>
                    <a:pt x="907034" y="0"/>
                  </a:moveTo>
                  <a:lnTo>
                    <a:pt x="0" y="944752"/>
                  </a:lnTo>
                  <a:lnTo>
                    <a:pt x="1288161" y="1253108"/>
                  </a:lnTo>
                  <a:lnTo>
                    <a:pt x="907034" y="0"/>
                  </a:lnTo>
                  <a:close/>
                </a:path>
              </a:pathLst>
            </a:custGeom>
            <a:solidFill>
              <a:srgbClr val="094899">
                <a:alpha val="6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214354" y="5048630"/>
              <a:ext cx="977900" cy="992505"/>
            </a:xfrm>
            <a:custGeom>
              <a:avLst/>
              <a:gdLst/>
              <a:ahLst/>
              <a:cxnLst/>
              <a:rect l="l" t="t" r="r" b="b"/>
              <a:pathLst>
                <a:path w="977900" h="992504">
                  <a:moveTo>
                    <a:pt x="434213" y="0"/>
                  </a:moveTo>
                  <a:lnTo>
                    <a:pt x="0" y="991971"/>
                  </a:lnTo>
                  <a:lnTo>
                    <a:pt x="977646" y="876544"/>
                  </a:lnTo>
                  <a:lnTo>
                    <a:pt x="977646" y="718358"/>
                  </a:lnTo>
                  <a:lnTo>
                    <a:pt x="434213" y="0"/>
                  </a:lnTo>
                  <a:close/>
                </a:path>
              </a:pathLst>
            </a:custGeom>
            <a:solidFill>
              <a:srgbClr val="094899">
                <a:alpha val="2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98229" y="4127753"/>
              <a:ext cx="1948814" cy="1891030"/>
            </a:xfrm>
            <a:custGeom>
              <a:avLst/>
              <a:gdLst/>
              <a:ahLst/>
              <a:cxnLst/>
              <a:rect l="l" t="t" r="r" b="b"/>
              <a:pathLst>
                <a:path w="1948815" h="1891029">
                  <a:moveTo>
                    <a:pt x="584580" y="0"/>
                  </a:moveTo>
                  <a:lnTo>
                    <a:pt x="0" y="1890725"/>
                  </a:lnTo>
                  <a:lnTo>
                    <a:pt x="1948561" y="1433830"/>
                  </a:lnTo>
                  <a:lnTo>
                    <a:pt x="584580" y="0"/>
                  </a:lnTo>
                  <a:close/>
                </a:path>
              </a:pathLst>
            </a:custGeom>
            <a:solidFill>
              <a:srgbClr val="094899">
                <a:alpha val="4196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343644" y="4105655"/>
              <a:ext cx="2001520" cy="1706880"/>
            </a:xfrm>
            <a:custGeom>
              <a:avLst/>
              <a:gdLst/>
              <a:ahLst/>
              <a:cxnLst/>
              <a:rect l="l" t="t" r="r" b="b"/>
              <a:pathLst>
                <a:path w="2001520" h="1706879">
                  <a:moveTo>
                    <a:pt x="0" y="1706880"/>
                  </a:moveTo>
                  <a:lnTo>
                    <a:pt x="1000505" y="0"/>
                  </a:lnTo>
                  <a:lnTo>
                    <a:pt x="2001011" y="1706880"/>
                  </a:lnTo>
                  <a:lnTo>
                    <a:pt x="0" y="1706880"/>
                  </a:lnTo>
                  <a:close/>
                </a:path>
              </a:pathLst>
            </a:custGeom>
            <a:ln w="12192">
              <a:solidFill>
                <a:srgbClr val="094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Picture 2" descr="\\ing\Общая сетевая УО\для отправки\000\Логотип УО на прозрачном фон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52400"/>
            <a:ext cx="1676400" cy="1466850"/>
          </a:xfrm>
          <a:prstGeom prst="rect">
            <a:avLst/>
          </a:prstGeom>
          <a:noFill/>
        </p:spPr>
      </p:pic>
      <p:pic>
        <p:nvPicPr>
          <p:cNvPr id="11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91800" y="152400"/>
            <a:ext cx="1143000" cy="16764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38200" y="1752600"/>
            <a:ext cx="105918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Arial Black" pitchFamily="34" charset="0"/>
              </a:rPr>
              <a:t>Образовательные результаты системы общего образования Дзержинского района за 2024-2025 учебный год.</a:t>
            </a:r>
          </a:p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Состояние качества </a:t>
            </a:r>
            <a:r>
              <a:rPr lang="ru-RU" sz="3200" dirty="0" err="1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естественно-научного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и математического образования в районе</a:t>
            </a:r>
            <a:endParaRPr lang="ru-RU" sz="3200" dirty="0" smtClean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95400" y="5105400"/>
            <a:ext cx="754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Болдырева Галина Ивановна, начальник отдела дошкольного общего и дополнительного образования 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2025 г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464" y="386536"/>
            <a:ext cx="6460135" cy="677108"/>
          </a:xfrm>
        </p:spPr>
        <p:txBody>
          <a:bodyPr/>
          <a:lstStyle/>
          <a:p>
            <a:pPr algn="ctr"/>
            <a:r>
              <a:rPr lang="ru-RU" sz="2200" spc="95" dirty="0" smtClean="0">
                <a:latin typeface="Arial Black" pitchFamily="34" charset="0"/>
              </a:rPr>
              <a:t>ЕСТЕСТВЕННО-</a:t>
            </a:r>
            <a:r>
              <a:rPr lang="ru-RU" sz="2200" spc="135" dirty="0" smtClean="0">
                <a:latin typeface="Arial Black" pitchFamily="34" charset="0"/>
              </a:rPr>
              <a:t>НАУЧНОЕ </a:t>
            </a:r>
            <a:r>
              <a:rPr lang="ru-RU" sz="2200" spc="140" dirty="0" smtClean="0">
                <a:latin typeface="Arial Black" pitchFamily="34" charset="0"/>
              </a:rPr>
              <a:t>И</a:t>
            </a:r>
            <a:r>
              <a:rPr lang="ru-RU" sz="2200" spc="-25" dirty="0" smtClean="0">
                <a:latin typeface="Arial Black" pitchFamily="34" charset="0"/>
              </a:rPr>
              <a:t> </a:t>
            </a:r>
            <a:r>
              <a:rPr lang="ru-RU" sz="2200" spc="120" dirty="0" smtClean="0">
                <a:latin typeface="Arial Black" pitchFamily="34" charset="0"/>
              </a:rPr>
              <a:t>МАТЕМАТИЧЕСКОЕ </a:t>
            </a:r>
            <a:r>
              <a:rPr lang="ru-RU" sz="2200" spc="135" dirty="0" smtClean="0">
                <a:latin typeface="Arial Black" pitchFamily="34" charset="0"/>
              </a:rPr>
              <a:t>ОБРАЗОВАНИЕ</a:t>
            </a:r>
            <a:endParaRPr lang="ru-RU" sz="22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001095"/>
          </a:xfrm>
        </p:spPr>
        <p:txBody>
          <a:bodyPr/>
          <a:lstStyle/>
          <a:p>
            <a:pPr marL="21590">
              <a:lnSpc>
                <a:spcPct val="100000"/>
              </a:lnSpc>
              <a:spcBef>
                <a:spcPts val="705"/>
              </a:spcBef>
            </a:pPr>
            <a:r>
              <a:rPr lang="ru-RU" b="1" spc="-10" dirty="0" smtClean="0">
                <a:solidFill>
                  <a:srgbClr val="2D7941"/>
                </a:solidFill>
                <a:latin typeface="Arial"/>
                <a:cs typeface="Arial"/>
              </a:rPr>
              <a:t>ПРОБЛЕМЫ</a:t>
            </a:r>
            <a:r>
              <a:rPr lang="ru-RU" spc="-10" dirty="0" smtClean="0">
                <a:latin typeface="Arial MT"/>
                <a:cs typeface="Arial MT"/>
              </a:rPr>
              <a:t>:</a:t>
            </a:r>
            <a:endParaRPr lang="ru-RU" dirty="0" smtClean="0">
              <a:latin typeface="Arial MT"/>
              <a:cs typeface="Arial MT"/>
            </a:endParaRPr>
          </a:p>
          <a:p>
            <a:pPr marL="299085" marR="5080" indent="-287020">
              <a:lnSpc>
                <a:spcPct val="100000"/>
              </a:lnSpc>
              <a:spcBef>
                <a:spcPts val="600"/>
              </a:spcBef>
              <a:buClr>
                <a:srgbClr val="338949"/>
              </a:buClr>
              <a:buFont typeface="Calibri"/>
              <a:buChar char="●"/>
              <a:tabLst>
                <a:tab pos="299085" algn="l"/>
              </a:tabLst>
            </a:pPr>
            <a:r>
              <a:rPr lang="ru-RU" spc="-10" dirty="0" smtClean="0"/>
              <a:t>Недостаточная</a:t>
            </a:r>
            <a:r>
              <a:rPr lang="ru-RU" spc="40" dirty="0" smtClean="0"/>
              <a:t> </a:t>
            </a:r>
            <a:r>
              <a:rPr lang="ru-RU" spc="-40" dirty="0" err="1" smtClean="0"/>
              <a:t>практико</a:t>
            </a:r>
            <a:r>
              <a:rPr lang="ru-RU" spc="-40" dirty="0" err="1" smtClean="0">
                <a:latin typeface="Arial MT"/>
                <a:cs typeface="Arial MT"/>
              </a:rPr>
              <a:t>-</a:t>
            </a:r>
            <a:r>
              <a:rPr lang="ru-RU" spc="-10" dirty="0" err="1" smtClean="0"/>
              <a:t>ориентированность</a:t>
            </a:r>
            <a:r>
              <a:rPr lang="ru-RU" spc="-10" dirty="0" smtClean="0"/>
              <a:t> </a:t>
            </a:r>
            <a:r>
              <a:rPr lang="ru-RU" dirty="0" smtClean="0"/>
              <a:t>в</a:t>
            </a:r>
            <a:r>
              <a:rPr lang="ru-RU" spc="-30" dirty="0" smtClean="0"/>
              <a:t> </a:t>
            </a:r>
            <a:r>
              <a:rPr lang="ru-RU" dirty="0" smtClean="0"/>
              <a:t>реализации</a:t>
            </a:r>
            <a:r>
              <a:rPr lang="ru-RU" spc="10" dirty="0" smtClean="0"/>
              <a:t> </a:t>
            </a:r>
            <a:r>
              <a:rPr lang="ru-RU" spc="-10" dirty="0" smtClean="0"/>
              <a:t>программ</a:t>
            </a:r>
            <a:endParaRPr lang="ru-RU" dirty="0" smtClean="0"/>
          </a:p>
          <a:p>
            <a:pPr marL="299085" indent="-286385">
              <a:lnSpc>
                <a:spcPct val="100000"/>
              </a:lnSpc>
              <a:buClr>
                <a:srgbClr val="338949"/>
              </a:buClr>
              <a:buFont typeface="Calibri"/>
              <a:buChar char="●"/>
              <a:tabLst>
                <a:tab pos="299085" algn="l"/>
              </a:tabLst>
            </a:pPr>
            <a:r>
              <a:rPr lang="ru-RU" dirty="0" smtClean="0"/>
              <a:t>Отсутствие</a:t>
            </a:r>
            <a:r>
              <a:rPr lang="ru-RU" spc="-35" dirty="0" smtClean="0"/>
              <a:t> </a:t>
            </a:r>
            <a:r>
              <a:rPr lang="ru-RU" dirty="0" smtClean="0"/>
              <a:t>интереса</a:t>
            </a:r>
            <a:r>
              <a:rPr lang="ru-RU" spc="-55" dirty="0" smtClean="0"/>
              <a:t> </a:t>
            </a:r>
            <a:r>
              <a:rPr lang="ru-RU" dirty="0" smtClean="0"/>
              <a:t>к</a:t>
            </a:r>
            <a:r>
              <a:rPr lang="ru-RU" spc="-70" dirty="0" smtClean="0"/>
              <a:t> </a:t>
            </a:r>
            <a:r>
              <a:rPr lang="ru-RU" spc="-10" dirty="0" smtClean="0"/>
              <a:t>предметам</a:t>
            </a:r>
            <a:endParaRPr lang="ru-RU" dirty="0" smtClean="0"/>
          </a:p>
          <a:p>
            <a:pPr marL="299085">
              <a:lnSpc>
                <a:spcPct val="100000"/>
              </a:lnSpc>
            </a:pPr>
            <a:r>
              <a:rPr lang="ru-RU" spc="-20" dirty="0" smtClean="0"/>
              <a:t>(математика,</a:t>
            </a:r>
            <a:r>
              <a:rPr lang="ru-RU" spc="-30" dirty="0" smtClean="0"/>
              <a:t> </a:t>
            </a:r>
            <a:r>
              <a:rPr lang="ru-RU" spc="-10" dirty="0" smtClean="0"/>
              <a:t>физика,</a:t>
            </a:r>
            <a:r>
              <a:rPr lang="ru-RU" spc="-35" dirty="0" smtClean="0"/>
              <a:t> </a:t>
            </a:r>
            <a:r>
              <a:rPr lang="ru-RU" dirty="0" smtClean="0"/>
              <a:t>химия,</a:t>
            </a:r>
            <a:r>
              <a:rPr lang="ru-RU" spc="-40" dirty="0" smtClean="0"/>
              <a:t> </a:t>
            </a:r>
            <a:r>
              <a:rPr lang="ru-RU" spc="-10" dirty="0" smtClean="0"/>
              <a:t>биология)</a:t>
            </a:r>
            <a:endParaRPr lang="ru-RU" dirty="0" smtClean="0"/>
          </a:p>
          <a:p>
            <a:pPr marL="299085" marR="581025" indent="-287020">
              <a:lnSpc>
                <a:spcPct val="100000"/>
              </a:lnSpc>
              <a:buClr>
                <a:srgbClr val="338949"/>
              </a:buClr>
              <a:buFont typeface="Calibri"/>
              <a:buChar char="●"/>
              <a:tabLst>
                <a:tab pos="299085" algn="l"/>
              </a:tabLst>
            </a:pPr>
            <a:r>
              <a:rPr lang="ru-RU" dirty="0" smtClean="0"/>
              <a:t>Незнание</a:t>
            </a:r>
            <a:r>
              <a:rPr lang="ru-RU" spc="-60" dirty="0" smtClean="0"/>
              <a:t> </a:t>
            </a:r>
            <a:r>
              <a:rPr lang="ru-RU" spc="-10" dirty="0" smtClean="0"/>
              <a:t>перспектив</a:t>
            </a:r>
            <a:r>
              <a:rPr lang="ru-RU" spc="-75" dirty="0" smtClean="0"/>
              <a:t> </a:t>
            </a:r>
            <a:r>
              <a:rPr lang="ru-RU" dirty="0" smtClean="0"/>
              <a:t>развития</a:t>
            </a:r>
            <a:r>
              <a:rPr lang="ru-RU" spc="-80" dirty="0" smtClean="0"/>
              <a:t> </a:t>
            </a:r>
            <a:r>
              <a:rPr lang="ru-RU" spc="-20" dirty="0" smtClean="0"/>
              <a:t>наук </a:t>
            </a:r>
            <a:r>
              <a:rPr lang="ru-RU" dirty="0" smtClean="0"/>
              <a:t>для</a:t>
            </a:r>
            <a:r>
              <a:rPr lang="ru-RU" spc="-20" dirty="0" smtClean="0"/>
              <a:t> экономики</a:t>
            </a:r>
            <a:r>
              <a:rPr lang="ru-RU" spc="20" dirty="0" smtClean="0"/>
              <a:t> </a:t>
            </a:r>
            <a:r>
              <a:rPr lang="ru-RU" dirty="0" smtClean="0"/>
              <a:t>и</a:t>
            </a:r>
            <a:r>
              <a:rPr lang="ru-RU" spc="-25" dirty="0" smtClean="0"/>
              <a:t> </a:t>
            </a:r>
            <a:r>
              <a:rPr lang="ru-RU" dirty="0" smtClean="0"/>
              <a:t>их</a:t>
            </a:r>
            <a:r>
              <a:rPr lang="ru-RU" spc="-10" dirty="0" smtClean="0"/>
              <a:t> значимости</a:t>
            </a:r>
            <a:r>
              <a:rPr lang="ru-RU" spc="35" dirty="0" smtClean="0"/>
              <a:t> </a:t>
            </a:r>
            <a:r>
              <a:rPr lang="ru-RU" spc="-25" dirty="0" smtClean="0"/>
              <a:t>для </a:t>
            </a:r>
            <a:r>
              <a:rPr lang="ru-RU" spc="-10" dirty="0" smtClean="0"/>
              <a:t>профессионального</a:t>
            </a:r>
            <a:r>
              <a:rPr lang="ru-RU" spc="60" dirty="0" smtClean="0"/>
              <a:t> </a:t>
            </a:r>
            <a:r>
              <a:rPr lang="ru-RU" spc="-10" dirty="0" smtClean="0"/>
              <a:t>самоопределения</a:t>
            </a:r>
            <a:endParaRPr lang="ru-RU" dirty="0" smtClean="0"/>
          </a:p>
          <a:p>
            <a:pPr marL="21590">
              <a:lnSpc>
                <a:spcPct val="100000"/>
              </a:lnSpc>
              <a:spcBef>
                <a:spcPts val="1205"/>
              </a:spcBef>
            </a:pPr>
            <a:r>
              <a:rPr lang="ru-RU" b="1" spc="-10" dirty="0" smtClean="0">
                <a:solidFill>
                  <a:srgbClr val="2D7941"/>
                </a:solidFill>
                <a:latin typeface="Arial"/>
                <a:cs typeface="Arial"/>
              </a:rPr>
              <a:t>ПРИЧИНЫ</a:t>
            </a:r>
            <a:r>
              <a:rPr lang="ru-RU" b="1" spc="-10" dirty="0" smtClean="0">
                <a:latin typeface="Arial"/>
                <a:cs typeface="Arial"/>
              </a:rPr>
              <a:t>:</a:t>
            </a:r>
            <a:endParaRPr lang="ru-RU" dirty="0" smtClean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lr>
                <a:srgbClr val="338949"/>
              </a:buClr>
              <a:buFont typeface="Calibri"/>
              <a:buChar char="●"/>
              <a:tabLst>
                <a:tab pos="299085" algn="l"/>
              </a:tabLst>
            </a:pPr>
            <a:r>
              <a:rPr lang="ru-RU" spc="-20" dirty="0" smtClean="0"/>
              <a:t>Дефицит </a:t>
            </a:r>
            <a:r>
              <a:rPr lang="ru-RU" spc="-25" dirty="0" smtClean="0"/>
              <a:t>результативных</a:t>
            </a:r>
            <a:r>
              <a:rPr lang="ru-RU" spc="-10" dirty="0" smtClean="0"/>
              <a:t> методов</a:t>
            </a:r>
            <a:endParaRPr lang="ru-RU" dirty="0" smtClean="0"/>
          </a:p>
          <a:p>
            <a:pPr marL="299085" marR="581025">
              <a:lnSpc>
                <a:spcPct val="100000"/>
              </a:lnSpc>
            </a:pPr>
            <a:r>
              <a:rPr lang="ru-RU" dirty="0" smtClean="0"/>
              <a:t>формирования</a:t>
            </a:r>
            <a:r>
              <a:rPr lang="ru-RU" spc="-75" dirty="0" smtClean="0"/>
              <a:t> </a:t>
            </a:r>
            <a:r>
              <a:rPr lang="ru-RU" dirty="0" smtClean="0"/>
              <a:t>мотивации</a:t>
            </a:r>
            <a:r>
              <a:rPr lang="ru-RU" spc="-60" dirty="0" smtClean="0"/>
              <a:t> </a:t>
            </a:r>
            <a:r>
              <a:rPr lang="ru-RU" dirty="0" smtClean="0"/>
              <a:t>к</a:t>
            </a:r>
            <a:r>
              <a:rPr lang="ru-RU" spc="-95" dirty="0" smtClean="0"/>
              <a:t> </a:t>
            </a:r>
            <a:r>
              <a:rPr lang="ru-RU" spc="-10" dirty="0" smtClean="0"/>
              <a:t>изучению, </a:t>
            </a:r>
            <a:r>
              <a:rPr lang="ru-RU" dirty="0" smtClean="0"/>
              <a:t>усиливающийся</a:t>
            </a:r>
            <a:r>
              <a:rPr lang="ru-RU" spc="-5" dirty="0" smtClean="0"/>
              <a:t> </a:t>
            </a:r>
            <a:r>
              <a:rPr lang="ru-RU" dirty="0" smtClean="0"/>
              <a:t>по</a:t>
            </a:r>
            <a:r>
              <a:rPr lang="ru-RU" spc="-55" dirty="0" smtClean="0"/>
              <a:t> </a:t>
            </a:r>
            <a:r>
              <a:rPr lang="ru-RU" dirty="0" smtClean="0"/>
              <a:t>мере</a:t>
            </a:r>
            <a:r>
              <a:rPr lang="ru-RU" spc="-45" dirty="0" smtClean="0"/>
              <a:t> </a:t>
            </a:r>
            <a:r>
              <a:rPr lang="ru-RU" spc="-10" dirty="0" smtClean="0"/>
              <a:t>взросления учеников</a:t>
            </a:r>
            <a:endParaRPr lang="ru-RU" dirty="0" smtClean="0"/>
          </a:p>
          <a:p>
            <a:pPr marL="299085" marR="1091565" indent="-287020">
              <a:lnSpc>
                <a:spcPct val="100000"/>
              </a:lnSpc>
              <a:buClr>
                <a:srgbClr val="338949"/>
              </a:buClr>
              <a:buFont typeface="Calibri"/>
              <a:buChar char="●"/>
              <a:tabLst>
                <a:tab pos="299085" algn="l"/>
              </a:tabLst>
            </a:pPr>
            <a:r>
              <a:rPr lang="ru-RU" dirty="0" smtClean="0"/>
              <a:t>Проблема</a:t>
            </a:r>
            <a:r>
              <a:rPr lang="ru-RU" spc="-65" dirty="0" smtClean="0"/>
              <a:t> </a:t>
            </a:r>
            <a:r>
              <a:rPr lang="ru-RU" dirty="0" smtClean="0"/>
              <a:t>понимания</a:t>
            </a:r>
            <a:r>
              <a:rPr lang="ru-RU" spc="-25" dirty="0" smtClean="0"/>
              <a:t> </a:t>
            </a:r>
            <a:r>
              <a:rPr lang="ru-RU" dirty="0" smtClean="0"/>
              <a:t>и</a:t>
            </a:r>
            <a:r>
              <a:rPr lang="ru-RU" spc="-70" dirty="0" smtClean="0"/>
              <a:t> </a:t>
            </a:r>
            <a:r>
              <a:rPr lang="ru-RU" spc="-10" dirty="0" smtClean="0"/>
              <a:t>усвоения изучаемых</a:t>
            </a:r>
            <a:r>
              <a:rPr lang="ru-RU" spc="-70" dirty="0" smtClean="0"/>
              <a:t> </a:t>
            </a:r>
            <a:r>
              <a:rPr lang="ru-RU" spc="-10" dirty="0" smtClean="0"/>
              <a:t>предметов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izobrazhenie_2021-02-06_163118.png"/>
          <p:cNvPicPr>
            <a:picLocks noGrp="1" noChangeAspect="1"/>
          </p:cNvPicPr>
          <p:nvPr>
            <p:ph sz="half" idx="3"/>
          </p:nvPr>
        </p:nvPicPr>
        <p:blipFill>
          <a:blip r:embed="rId2" cstate="print"/>
          <a:stretch>
            <a:fillRect/>
          </a:stretch>
        </p:blipFill>
        <p:spPr>
          <a:xfrm>
            <a:off x="7620000" y="457200"/>
            <a:ext cx="422382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einstein_la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3581400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465" y="386537"/>
            <a:ext cx="10939068" cy="430887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  <a:latin typeface="Arial Black" pitchFamily="34" charset="0"/>
              </a:rPr>
              <a:t>РЕЗУЛЬТАТЫ ОБУЧЕНИЯ ЗА ТРИ ГОДА</a:t>
            </a:r>
            <a:endParaRPr lang="ru-RU" sz="28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3"/>
          </p:nvPr>
        </p:nvGraphicFramePr>
        <p:xfrm>
          <a:off x="838200" y="990600"/>
          <a:ext cx="10896599" cy="5092171"/>
        </p:xfrm>
        <a:graphic>
          <a:graphicData uri="http://schemas.openxmlformats.org/drawingml/2006/table">
            <a:tbl>
              <a:tblPr/>
              <a:tblGrid>
                <a:gridCol w="763918"/>
                <a:gridCol w="6214484"/>
                <a:gridCol w="1307954"/>
                <a:gridCol w="1307954"/>
                <a:gridCol w="1302289"/>
              </a:tblGrid>
              <a:tr h="4163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6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Calibri"/>
                          <a:cs typeface="Times New Roman"/>
                        </a:rPr>
                        <a:t>2022-23</a:t>
                      </a:r>
                      <a:endParaRPr lang="ru-RU" sz="16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Calibri"/>
                          <a:cs typeface="Times New Roman"/>
                        </a:rPr>
                        <a:t>2023-24</a:t>
                      </a:r>
                      <a:endParaRPr lang="ru-RU" sz="16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Calibri"/>
                          <a:cs typeface="Times New Roman"/>
                        </a:rPr>
                        <a:t>2024-25</a:t>
                      </a:r>
                      <a:endParaRPr lang="ru-RU" sz="16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8326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Black" pitchFamily="34" charset="0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Количество учащихся в образовательных организациях</a:t>
                      </a: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Black" pitchFamily="34" charset="0"/>
                          <a:ea typeface="Calibri"/>
                          <a:cs typeface="Times New Roman"/>
                        </a:rPr>
                        <a:t>1715</a:t>
                      </a: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Black" pitchFamily="34" charset="0"/>
                          <a:ea typeface="Calibri"/>
                          <a:cs typeface="Times New Roman"/>
                        </a:rPr>
                        <a:t>1710</a:t>
                      </a: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Black" pitchFamily="34" charset="0"/>
                          <a:ea typeface="Calibri"/>
                          <a:cs typeface="Times New Roman"/>
                        </a:rPr>
                        <a:t>1658</a:t>
                      </a: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163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Black" pitchFamily="34" charset="0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Закончили учебный год на «4» и «5»</a:t>
                      </a: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Black" pitchFamily="34" charset="0"/>
                          <a:ea typeface="Calibri"/>
                          <a:cs typeface="Times New Roman"/>
                        </a:rPr>
                        <a:t>499</a:t>
                      </a: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Black" pitchFamily="34" charset="0"/>
                          <a:ea typeface="Calibri"/>
                          <a:cs typeface="Times New Roman"/>
                        </a:rPr>
                        <a:t>553</a:t>
                      </a: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Black" pitchFamily="34" charset="0"/>
                          <a:ea typeface="Calibri"/>
                          <a:cs typeface="Times New Roman"/>
                        </a:rPr>
                        <a:t>549</a:t>
                      </a: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163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Black" pitchFamily="34" charset="0"/>
                          <a:ea typeface="Calibri"/>
                          <a:cs typeface="Times New Roman"/>
                        </a:rPr>
                        <a:t>3. </a:t>
                      </a: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Black" pitchFamily="34" charset="0"/>
                          <a:ea typeface="Calibri"/>
                          <a:cs typeface="Times New Roman"/>
                        </a:rPr>
                        <a:t>%  успеваемости</a:t>
                      </a: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97,8</a:t>
                      </a: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Black" pitchFamily="34" charset="0"/>
                          <a:ea typeface="Calibri"/>
                          <a:cs typeface="Times New Roman"/>
                        </a:rPr>
                        <a:t>99</a:t>
                      </a: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Black" pitchFamily="34" charset="0"/>
                          <a:ea typeface="Calibri"/>
                          <a:cs typeface="Times New Roman"/>
                        </a:rPr>
                        <a:t>98,7</a:t>
                      </a: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163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Black" pitchFamily="34" charset="0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Black" pitchFamily="34" charset="0"/>
                          <a:ea typeface="Calibri"/>
                          <a:cs typeface="Times New Roman"/>
                        </a:rPr>
                        <a:t>% качества</a:t>
                      </a: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29,1</a:t>
                      </a: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32,3</a:t>
                      </a: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Black" pitchFamily="34" charset="0"/>
                          <a:ea typeface="Calibri"/>
                          <a:cs typeface="Times New Roman"/>
                        </a:rPr>
                        <a:t>33,1</a:t>
                      </a: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8547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Black" pitchFamily="34" charset="0"/>
                          <a:ea typeface="Calibri"/>
                          <a:cs typeface="Times New Roman"/>
                        </a:rPr>
                        <a:t>5.</a:t>
                      </a: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Black" pitchFamily="34" charset="0"/>
                          <a:ea typeface="Calibri"/>
                          <a:cs typeface="Times New Roman"/>
                        </a:rPr>
                        <a:t>Количество выпускников/получили основное общее образование в %</a:t>
                      </a: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Black" pitchFamily="34" charset="0"/>
                          <a:ea typeface="Calibri"/>
                          <a:cs typeface="Times New Roman"/>
                        </a:rPr>
                        <a:t>137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Black" pitchFamily="34" charset="0"/>
                          <a:ea typeface="Calibri"/>
                          <a:cs typeface="Times New Roman"/>
                        </a:rPr>
                        <a:t>98%</a:t>
                      </a: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153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98,3%</a:t>
                      </a: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158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16 на осень</a:t>
                      </a: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903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Black" pitchFamily="34" charset="0"/>
                          <a:ea typeface="Calibri"/>
                          <a:cs typeface="Times New Roman"/>
                        </a:rPr>
                        <a:t>6.</a:t>
                      </a: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Black" pitchFamily="34" charset="0"/>
                          <a:ea typeface="Calibri"/>
                          <a:cs typeface="Times New Roman"/>
                        </a:rPr>
                        <a:t>Окончили 9 классов с отличием</a:t>
                      </a: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Black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Black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8326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Black" pitchFamily="34" charset="0"/>
                          <a:ea typeface="Calibri"/>
                          <a:cs typeface="Times New Roman"/>
                        </a:rPr>
                        <a:t>7.</a:t>
                      </a: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Black" pitchFamily="34" charset="0"/>
                          <a:ea typeface="Calibri"/>
                          <a:cs typeface="Times New Roman"/>
                        </a:rPr>
                        <a:t>Количество выпускников/получили среднее общее образование/ %</a:t>
                      </a: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Black" pitchFamily="34" charset="0"/>
                          <a:ea typeface="Calibri"/>
                          <a:cs typeface="Times New Roman"/>
                        </a:rPr>
                        <a:t>75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Black" pitchFamily="34" charset="0"/>
                          <a:ea typeface="Calibri"/>
                          <a:cs typeface="Times New Roman"/>
                        </a:rPr>
                        <a:t>  100%</a:t>
                      </a: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Black" pitchFamily="34" charset="0"/>
                          <a:ea typeface="Calibri"/>
                          <a:cs typeface="Times New Roman"/>
                        </a:rPr>
                        <a:t>77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Black" pitchFamily="34" charset="0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68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163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Black" pitchFamily="34" charset="0"/>
                          <a:ea typeface="Calibri"/>
                          <a:cs typeface="Times New Roman"/>
                        </a:rPr>
                        <a:t>8.</a:t>
                      </a: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Black" pitchFamily="34" charset="0"/>
                          <a:ea typeface="Calibri"/>
                          <a:cs typeface="Times New Roman"/>
                        </a:rPr>
                        <a:t>Окончили 11 классов с медалью</a:t>
                      </a: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Black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Black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1371600"/>
            <a:ext cx="8610600" cy="585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lang="ru-RU" spc="-25" dirty="0" smtClean="0">
                <a:latin typeface="Arial Black" pitchFamily="34" charset="0"/>
                <a:cs typeface="Microsoft Sans Serif"/>
              </a:rPr>
              <a:t>Приказ</a:t>
            </a:r>
            <a:r>
              <a:rPr lang="ru-RU" spc="-105" dirty="0" smtClean="0">
                <a:latin typeface="Arial Black" pitchFamily="34" charset="0"/>
                <a:cs typeface="Microsoft Sans Serif"/>
              </a:rPr>
              <a:t> </a:t>
            </a:r>
            <a:r>
              <a:rPr lang="ru-RU" dirty="0" err="1" smtClean="0">
                <a:latin typeface="Arial Black" pitchFamily="34" charset="0"/>
                <a:cs typeface="Microsoft Sans Serif"/>
              </a:rPr>
              <a:t>Минпросвещения</a:t>
            </a:r>
            <a:r>
              <a:rPr lang="ru-RU" spc="-65" dirty="0" smtClean="0">
                <a:latin typeface="Arial Black" pitchFamily="34" charset="0"/>
                <a:cs typeface="Microsoft Sans Serif"/>
              </a:rPr>
              <a:t> </a:t>
            </a:r>
            <a:r>
              <a:rPr lang="ru-RU" dirty="0" smtClean="0">
                <a:latin typeface="Arial Black" pitchFamily="34" charset="0"/>
                <a:cs typeface="Microsoft Sans Serif"/>
              </a:rPr>
              <a:t>России</a:t>
            </a:r>
            <a:r>
              <a:rPr lang="ru-RU" spc="-55" dirty="0" smtClean="0">
                <a:latin typeface="Arial Black" pitchFamily="34" charset="0"/>
                <a:cs typeface="Microsoft Sans Serif"/>
              </a:rPr>
              <a:t> </a:t>
            </a:r>
            <a:r>
              <a:rPr lang="ru-RU" dirty="0" smtClean="0">
                <a:latin typeface="Arial Black" pitchFamily="34" charset="0"/>
                <a:cs typeface="Microsoft Sans Serif"/>
              </a:rPr>
              <a:t>от</a:t>
            </a:r>
            <a:r>
              <a:rPr lang="ru-RU" spc="-35" dirty="0" smtClean="0">
                <a:latin typeface="Arial Black" pitchFamily="34" charset="0"/>
                <a:cs typeface="Microsoft Sans Serif"/>
              </a:rPr>
              <a:t> </a:t>
            </a:r>
            <a:r>
              <a:rPr lang="ru-RU" dirty="0" smtClean="0">
                <a:latin typeface="Arial Black" pitchFamily="34" charset="0"/>
                <a:cs typeface="Microsoft Sans Serif"/>
              </a:rPr>
              <a:t>9</a:t>
            </a:r>
            <a:r>
              <a:rPr lang="ru-RU" spc="-25" dirty="0" smtClean="0">
                <a:latin typeface="Arial Black" pitchFamily="34" charset="0"/>
                <a:cs typeface="Microsoft Sans Serif"/>
              </a:rPr>
              <a:t> </a:t>
            </a:r>
            <a:r>
              <a:rPr lang="ru-RU" spc="-10" dirty="0" smtClean="0">
                <a:latin typeface="Arial Black" pitchFamily="34" charset="0"/>
                <a:cs typeface="Microsoft Sans Serif"/>
              </a:rPr>
              <a:t>октября</a:t>
            </a:r>
            <a:r>
              <a:rPr lang="ru-RU" spc="-30" dirty="0" smtClean="0">
                <a:latin typeface="Arial Black" pitchFamily="34" charset="0"/>
                <a:cs typeface="Microsoft Sans Serif"/>
              </a:rPr>
              <a:t> </a:t>
            </a:r>
            <a:r>
              <a:rPr lang="ru-RU" dirty="0" smtClean="0">
                <a:latin typeface="Arial Black" pitchFamily="34" charset="0"/>
                <a:cs typeface="Microsoft Sans Serif"/>
              </a:rPr>
              <a:t>2024</a:t>
            </a:r>
            <a:r>
              <a:rPr lang="ru-RU" spc="-45" dirty="0" smtClean="0">
                <a:latin typeface="Arial Black" pitchFamily="34" charset="0"/>
                <a:cs typeface="Microsoft Sans Serif"/>
              </a:rPr>
              <a:t> </a:t>
            </a:r>
            <a:r>
              <a:rPr lang="ru-RU" spc="-145" dirty="0" smtClean="0">
                <a:latin typeface="Arial Black" pitchFamily="34" charset="0"/>
                <a:cs typeface="Microsoft Sans Serif"/>
              </a:rPr>
              <a:t>г.</a:t>
            </a:r>
            <a:r>
              <a:rPr lang="ru-RU" spc="-10" dirty="0" smtClean="0">
                <a:latin typeface="Arial Black" pitchFamily="34" charset="0"/>
                <a:cs typeface="Microsoft Sans Serif"/>
              </a:rPr>
              <a:t> </a:t>
            </a:r>
            <a:r>
              <a:rPr lang="ru-RU" spc="140" dirty="0" smtClean="0">
                <a:latin typeface="Arial Black" pitchFamily="34" charset="0"/>
                <a:cs typeface="Microsoft Sans Serif"/>
              </a:rPr>
              <a:t>№</a:t>
            </a:r>
            <a:r>
              <a:rPr lang="ru-RU" spc="-30" dirty="0" smtClean="0">
                <a:latin typeface="Arial Black" pitchFamily="34" charset="0"/>
                <a:cs typeface="Microsoft Sans Serif"/>
              </a:rPr>
              <a:t> </a:t>
            </a:r>
            <a:r>
              <a:rPr lang="ru-RU" spc="-25" dirty="0" smtClean="0">
                <a:latin typeface="Arial Black" pitchFamily="34" charset="0"/>
                <a:cs typeface="Microsoft Sans Serif"/>
              </a:rPr>
              <a:t>704</a:t>
            </a:r>
            <a:endParaRPr lang="ru-RU" dirty="0" smtClean="0">
              <a:latin typeface="Arial Black" pitchFamily="34" charset="0"/>
              <a:cs typeface="Microsoft Sans Serif"/>
            </a:endParaRPr>
          </a:p>
          <a:p>
            <a:pPr marL="461645" indent="-273685">
              <a:lnSpc>
                <a:spcPts val="2280"/>
              </a:lnSpc>
              <a:spcBef>
                <a:spcPts val="960"/>
              </a:spcBef>
              <a:buClr>
                <a:srgbClr val="538235"/>
              </a:buClr>
              <a:buChar char="•"/>
              <a:tabLst>
                <a:tab pos="461645" algn="l"/>
              </a:tabLst>
            </a:pPr>
            <a:r>
              <a:rPr lang="ru-RU" dirty="0" smtClean="0">
                <a:latin typeface="Arial Black" pitchFamily="34" charset="0"/>
                <a:cs typeface="Microsoft Sans Serif"/>
              </a:rPr>
              <a:t>Единое</a:t>
            </a:r>
            <a:r>
              <a:rPr lang="ru-RU" spc="-65" dirty="0" smtClean="0">
                <a:latin typeface="Arial Black" pitchFamily="34" charset="0"/>
                <a:cs typeface="Microsoft Sans Serif"/>
              </a:rPr>
              <a:t> </a:t>
            </a:r>
            <a:r>
              <a:rPr lang="ru-RU" b="1" spc="-10" dirty="0" smtClean="0">
                <a:solidFill>
                  <a:srgbClr val="538235"/>
                </a:solidFill>
                <a:latin typeface="Arial Black" pitchFamily="34" charset="0"/>
                <a:cs typeface="Arial"/>
              </a:rPr>
              <a:t>поурочное</a:t>
            </a:r>
            <a:r>
              <a:rPr lang="ru-RU" b="1" spc="-50" dirty="0" smtClean="0">
                <a:solidFill>
                  <a:srgbClr val="538235"/>
                </a:solidFill>
                <a:latin typeface="Arial Black" pitchFamily="34" charset="0"/>
                <a:cs typeface="Arial"/>
              </a:rPr>
              <a:t> </a:t>
            </a:r>
            <a:r>
              <a:rPr lang="ru-RU" b="1" spc="-10" dirty="0" smtClean="0">
                <a:solidFill>
                  <a:srgbClr val="538235"/>
                </a:solidFill>
                <a:latin typeface="Arial Black" pitchFamily="34" charset="0"/>
                <a:cs typeface="Arial"/>
              </a:rPr>
              <a:t>планирование</a:t>
            </a:r>
            <a:endParaRPr lang="ru-RU" dirty="0" smtClean="0">
              <a:latin typeface="Arial Black" pitchFamily="34" charset="0"/>
              <a:cs typeface="Arial"/>
            </a:endParaRPr>
          </a:p>
          <a:p>
            <a:pPr marL="462280">
              <a:lnSpc>
                <a:spcPts val="2280"/>
              </a:lnSpc>
            </a:pPr>
            <a:r>
              <a:rPr lang="ru-RU" dirty="0" smtClean="0">
                <a:latin typeface="Arial Black" pitchFamily="34" charset="0"/>
                <a:cs typeface="Microsoft Sans Serif"/>
              </a:rPr>
              <a:t>по</a:t>
            </a:r>
            <a:r>
              <a:rPr lang="ru-RU" spc="10" dirty="0" smtClean="0">
                <a:latin typeface="Arial Black" pitchFamily="34" charset="0"/>
                <a:cs typeface="Microsoft Sans Serif"/>
              </a:rPr>
              <a:t> </a:t>
            </a:r>
            <a:r>
              <a:rPr lang="ru-RU" spc="-30" dirty="0" smtClean="0">
                <a:latin typeface="Arial Black" pitchFamily="34" charset="0"/>
                <a:cs typeface="Microsoft Sans Serif"/>
              </a:rPr>
              <a:t>предметам</a:t>
            </a:r>
            <a:r>
              <a:rPr lang="ru-RU" spc="-5" dirty="0" smtClean="0">
                <a:latin typeface="Arial Black" pitchFamily="34" charset="0"/>
                <a:cs typeface="Microsoft Sans Serif"/>
              </a:rPr>
              <a:t> </a:t>
            </a:r>
            <a:r>
              <a:rPr lang="ru-RU" spc="-20" dirty="0" smtClean="0">
                <a:latin typeface="Arial Black" pitchFamily="34" charset="0"/>
                <a:cs typeface="Microsoft Sans Serif"/>
              </a:rPr>
              <a:t>непосредственного</a:t>
            </a:r>
            <a:r>
              <a:rPr lang="ru-RU" spc="-40" dirty="0" smtClean="0">
                <a:latin typeface="Arial Black" pitchFamily="34" charset="0"/>
                <a:cs typeface="Microsoft Sans Serif"/>
              </a:rPr>
              <a:t> </a:t>
            </a:r>
            <a:r>
              <a:rPr lang="ru-RU" spc="-10" dirty="0" smtClean="0">
                <a:latin typeface="Arial Black" pitchFamily="34" charset="0"/>
                <a:cs typeface="Microsoft Sans Serif"/>
              </a:rPr>
              <a:t>применения</a:t>
            </a:r>
            <a:endParaRPr lang="ru-RU" dirty="0" smtClean="0">
              <a:latin typeface="Arial Black" pitchFamily="34" charset="0"/>
              <a:cs typeface="Microsoft Sans Serif"/>
            </a:endParaRPr>
          </a:p>
          <a:p>
            <a:pPr marL="461645" indent="-273685">
              <a:lnSpc>
                <a:spcPct val="100000"/>
              </a:lnSpc>
              <a:spcBef>
                <a:spcPts val="965"/>
              </a:spcBef>
              <a:buClr>
                <a:srgbClr val="538235"/>
              </a:buClr>
              <a:buChar char="•"/>
              <a:tabLst>
                <a:tab pos="461645" algn="l"/>
              </a:tabLst>
            </a:pPr>
            <a:r>
              <a:rPr lang="ru-RU" spc="-10" dirty="0" smtClean="0">
                <a:latin typeface="Arial Black" pitchFamily="34" charset="0"/>
                <a:cs typeface="Microsoft Sans Serif"/>
              </a:rPr>
              <a:t>Нормирование</a:t>
            </a:r>
            <a:r>
              <a:rPr lang="ru-RU" spc="-75" dirty="0" smtClean="0">
                <a:latin typeface="Arial Black" pitchFamily="34" charset="0"/>
                <a:cs typeface="Microsoft Sans Serif"/>
              </a:rPr>
              <a:t> </a:t>
            </a:r>
            <a:r>
              <a:rPr lang="ru-RU" b="1" dirty="0" smtClean="0">
                <a:solidFill>
                  <a:srgbClr val="538235"/>
                </a:solidFill>
                <a:latin typeface="Arial Black" pitchFamily="34" charset="0"/>
                <a:cs typeface="Arial"/>
              </a:rPr>
              <a:t>контрольных</a:t>
            </a:r>
            <a:r>
              <a:rPr lang="ru-RU" b="1" spc="-50" dirty="0" smtClean="0">
                <a:solidFill>
                  <a:srgbClr val="538235"/>
                </a:solidFill>
                <a:latin typeface="Arial Black" pitchFamily="34" charset="0"/>
                <a:cs typeface="Arial"/>
              </a:rPr>
              <a:t> </a:t>
            </a:r>
            <a:r>
              <a:rPr lang="ru-RU" b="1" dirty="0" smtClean="0">
                <a:solidFill>
                  <a:srgbClr val="538235"/>
                </a:solidFill>
                <a:latin typeface="Arial Black" pitchFamily="34" charset="0"/>
                <a:cs typeface="Arial"/>
              </a:rPr>
              <a:t>работ</a:t>
            </a:r>
            <a:r>
              <a:rPr lang="ru-RU" b="1" spc="-70" dirty="0" smtClean="0">
                <a:solidFill>
                  <a:srgbClr val="538235"/>
                </a:solidFill>
                <a:latin typeface="Arial Black" pitchFamily="34" charset="0"/>
                <a:cs typeface="Arial"/>
              </a:rPr>
              <a:t> </a:t>
            </a:r>
            <a:r>
              <a:rPr lang="ru-RU" dirty="0" smtClean="0">
                <a:latin typeface="Arial Black" pitchFamily="34" charset="0"/>
                <a:cs typeface="Microsoft Sans Serif"/>
              </a:rPr>
              <a:t>(не</a:t>
            </a:r>
            <a:r>
              <a:rPr lang="ru-RU" spc="-40" dirty="0" smtClean="0">
                <a:latin typeface="Arial Black" pitchFamily="34" charset="0"/>
                <a:cs typeface="Microsoft Sans Serif"/>
              </a:rPr>
              <a:t> </a:t>
            </a:r>
            <a:r>
              <a:rPr lang="ru-RU" dirty="0" smtClean="0">
                <a:latin typeface="Arial Black" pitchFamily="34" charset="0"/>
                <a:cs typeface="Microsoft Sans Serif"/>
              </a:rPr>
              <a:t>более</a:t>
            </a:r>
            <a:r>
              <a:rPr lang="ru-RU" spc="-45" dirty="0" smtClean="0">
                <a:latin typeface="Arial Black" pitchFamily="34" charset="0"/>
                <a:cs typeface="Microsoft Sans Serif"/>
              </a:rPr>
              <a:t> </a:t>
            </a:r>
            <a:r>
              <a:rPr lang="ru-RU" dirty="0" smtClean="0">
                <a:latin typeface="Arial Black" pitchFamily="34" charset="0"/>
                <a:cs typeface="Microsoft Sans Serif"/>
              </a:rPr>
              <a:t>10%</a:t>
            </a:r>
            <a:r>
              <a:rPr lang="ru-RU" spc="-45" dirty="0" smtClean="0">
                <a:latin typeface="Arial Black" pitchFamily="34" charset="0"/>
                <a:cs typeface="Microsoft Sans Serif"/>
              </a:rPr>
              <a:t> </a:t>
            </a:r>
            <a:r>
              <a:rPr lang="ru-RU" dirty="0" smtClean="0">
                <a:latin typeface="Arial Black" pitchFamily="34" charset="0"/>
                <a:cs typeface="Microsoft Sans Serif"/>
              </a:rPr>
              <a:t>от</a:t>
            </a:r>
            <a:r>
              <a:rPr lang="ru-RU" spc="-40" dirty="0" smtClean="0">
                <a:latin typeface="Arial Black" pitchFamily="34" charset="0"/>
                <a:cs typeface="Microsoft Sans Serif"/>
              </a:rPr>
              <a:t> </a:t>
            </a:r>
            <a:r>
              <a:rPr lang="ru-RU" dirty="0" smtClean="0">
                <a:latin typeface="Arial Black" pitchFamily="34" charset="0"/>
                <a:cs typeface="Microsoft Sans Serif"/>
              </a:rPr>
              <a:t>общего</a:t>
            </a:r>
            <a:r>
              <a:rPr lang="ru-RU" spc="-45" dirty="0" smtClean="0">
                <a:latin typeface="Arial Black" pitchFamily="34" charset="0"/>
                <a:cs typeface="Microsoft Sans Serif"/>
              </a:rPr>
              <a:t> </a:t>
            </a:r>
            <a:r>
              <a:rPr lang="ru-RU" dirty="0" smtClean="0">
                <a:latin typeface="Arial Black" pitchFamily="34" charset="0"/>
                <a:cs typeface="Microsoft Sans Serif"/>
              </a:rPr>
              <a:t>времени</a:t>
            </a:r>
            <a:r>
              <a:rPr lang="ru-RU" spc="-70" dirty="0" smtClean="0">
                <a:latin typeface="Arial Black" pitchFamily="34" charset="0"/>
                <a:cs typeface="Microsoft Sans Serif"/>
              </a:rPr>
              <a:t> </a:t>
            </a:r>
            <a:r>
              <a:rPr lang="ru-RU" dirty="0" smtClean="0">
                <a:latin typeface="Arial Black" pitchFamily="34" charset="0"/>
                <a:cs typeface="Microsoft Sans Serif"/>
              </a:rPr>
              <a:t>на</a:t>
            </a:r>
            <a:r>
              <a:rPr lang="ru-RU" spc="-25" dirty="0" smtClean="0">
                <a:latin typeface="Arial Black" pitchFamily="34" charset="0"/>
                <a:cs typeface="Microsoft Sans Serif"/>
              </a:rPr>
              <a:t> </a:t>
            </a:r>
            <a:r>
              <a:rPr lang="ru-RU" spc="-10" dirty="0" smtClean="0">
                <a:latin typeface="Arial Black" pitchFamily="34" charset="0"/>
                <a:cs typeface="Microsoft Sans Serif"/>
              </a:rPr>
              <a:t>предмет)</a:t>
            </a:r>
            <a:endParaRPr lang="ru-RU" dirty="0" smtClean="0">
              <a:latin typeface="Arial Black" pitchFamily="34" charset="0"/>
              <a:cs typeface="Microsoft Sans Serif"/>
            </a:endParaRPr>
          </a:p>
          <a:p>
            <a:pPr marL="461645" indent="-273685">
              <a:lnSpc>
                <a:spcPct val="100000"/>
              </a:lnSpc>
              <a:spcBef>
                <a:spcPts val="960"/>
              </a:spcBef>
              <a:buFont typeface="Microsoft Sans Serif"/>
              <a:buChar char="•"/>
              <a:tabLst>
                <a:tab pos="461645" algn="l"/>
              </a:tabLst>
            </a:pPr>
            <a:r>
              <a:rPr lang="ru-RU" b="1" dirty="0" smtClean="0">
                <a:solidFill>
                  <a:srgbClr val="538235"/>
                </a:solidFill>
                <a:latin typeface="Arial Black" pitchFamily="34" charset="0"/>
                <a:cs typeface="Arial"/>
              </a:rPr>
              <a:t>Синхронизация</a:t>
            </a:r>
            <a:r>
              <a:rPr lang="ru-RU" b="1" spc="-100" dirty="0" smtClean="0">
                <a:solidFill>
                  <a:srgbClr val="538235"/>
                </a:solidFill>
                <a:latin typeface="Arial Black" pitchFamily="34" charset="0"/>
                <a:cs typeface="Arial"/>
              </a:rPr>
              <a:t> </a:t>
            </a:r>
            <a:r>
              <a:rPr lang="ru-RU" dirty="0" smtClean="0">
                <a:latin typeface="Arial Black" pitchFamily="34" charset="0"/>
                <a:cs typeface="Microsoft Sans Serif"/>
              </a:rPr>
              <a:t>федеральных</a:t>
            </a:r>
            <a:r>
              <a:rPr lang="ru-RU" spc="-75" dirty="0" smtClean="0">
                <a:latin typeface="Arial Black" pitchFamily="34" charset="0"/>
                <a:cs typeface="Microsoft Sans Serif"/>
              </a:rPr>
              <a:t> </a:t>
            </a:r>
            <a:r>
              <a:rPr lang="ru-RU" dirty="0" smtClean="0">
                <a:latin typeface="Arial Black" pitchFamily="34" charset="0"/>
                <a:cs typeface="Microsoft Sans Serif"/>
              </a:rPr>
              <a:t>рабочих</a:t>
            </a:r>
            <a:r>
              <a:rPr lang="ru-RU" spc="-60" dirty="0" smtClean="0">
                <a:latin typeface="Arial Black" pitchFamily="34" charset="0"/>
                <a:cs typeface="Microsoft Sans Serif"/>
              </a:rPr>
              <a:t> </a:t>
            </a:r>
            <a:r>
              <a:rPr lang="ru-RU" spc="-20" dirty="0" smtClean="0">
                <a:latin typeface="Arial Black" pitchFamily="34" charset="0"/>
                <a:cs typeface="Microsoft Sans Serif"/>
              </a:rPr>
              <a:t>программ</a:t>
            </a:r>
            <a:r>
              <a:rPr lang="ru-RU" spc="-60" dirty="0" smtClean="0">
                <a:latin typeface="Arial Black" pitchFamily="34" charset="0"/>
                <a:cs typeface="Microsoft Sans Serif"/>
              </a:rPr>
              <a:t> </a:t>
            </a:r>
            <a:r>
              <a:rPr lang="ru-RU" dirty="0" smtClean="0">
                <a:latin typeface="Arial Black" pitchFamily="34" charset="0"/>
                <a:cs typeface="Microsoft Sans Serif"/>
              </a:rPr>
              <a:t>учебных</a:t>
            </a:r>
            <a:r>
              <a:rPr lang="ru-RU" spc="-50" dirty="0" smtClean="0">
                <a:latin typeface="Arial Black" pitchFamily="34" charset="0"/>
                <a:cs typeface="Microsoft Sans Serif"/>
              </a:rPr>
              <a:t> </a:t>
            </a:r>
            <a:r>
              <a:rPr lang="ru-RU" spc="-25" dirty="0" smtClean="0">
                <a:latin typeface="Arial Black" pitchFamily="34" charset="0"/>
                <a:cs typeface="Microsoft Sans Serif"/>
              </a:rPr>
              <a:t>предметов</a:t>
            </a:r>
            <a:r>
              <a:rPr lang="ru-RU" spc="-50" dirty="0" smtClean="0">
                <a:latin typeface="Arial Black" pitchFamily="34" charset="0"/>
                <a:cs typeface="Microsoft Sans Serif"/>
              </a:rPr>
              <a:t> </a:t>
            </a:r>
            <a:r>
              <a:rPr lang="ru-RU" b="1" dirty="0" smtClean="0">
                <a:solidFill>
                  <a:srgbClr val="538235"/>
                </a:solidFill>
                <a:latin typeface="Arial Black" pitchFamily="34" charset="0"/>
                <a:cs typeface="Arial"/>
              </a:rPr>
              <a:t>с</a:t>
            </a:r>
            <a:r>
              <a:rPr lang="ru-RU" b="1" spc="-60" dirty="0" smtClean="0">
                <a:solidFill>
                  <a:srgbClr val="538235"/>
                </a:solidFill>
                <a:latin typeface="Arial Black" pitchFamily="34" charset="0"/>
                <a:cs typeface="Arial"/>
              </a:rPr>
              <a:t> </a:t>
            </a:r>
            <a:r>
              <a:rPr lang="ru-RU" b="1" spc="-25" dirty="0" smtClean="0">
                <a:solidFill>
                  <a:srgbClr val="538235"/>
                </a:solidFill>
                <a:latin typeface="Arial Black" pitchFamily="34" charset="0"/>
                <a:cs typeface="Arial"/>
              </a:rPr>
              <a:t>ГИА</a:t>
            </a:r>
            <a:endParaRPr lang="ru-RU" dirty="0" smtClean="0">
              <a:latin typeface="Arial Black" pitchFamily="34" charset="0"/>
              <a:cs typeface="Arial"/>
            </a:endParaRPr>
          </a:p>
          <a:p>
            <a:pPr marL="461645" indent="-273685">
              <a:lnSpc>
                <a:spcPct val="100000"/>
              </a:lnSpc>
              <a:spcBef>
                <a:spcPts val="960"/>
              </a:spcBef>
              <a:buClr>
                <a:srgbClr val="538235"/>
              </a:buClr>
              <a:buChar char="•"/>
              <a:tabLst>
                <a:tab pos="461645" algn="l"/>
              </a:tabLst>
            </a:pPr>
            <a:r>
              <a:rPr lang="ru-RU" spc="-10" dirty="0" smtClean="0">
                <a:latin typeface="Arial Black" pitchFamily="34" charset="0"/>
                <a:cs typeface="Microsoft Sans Serif"/>
              </a:rPr>
              <a:t>Нормативное</a:t>
            </a:r>
            <a:r>
              <a:rPr lang="ru-RU" spc="-75" dirty="0" smtClean="0">
                <a:latin typeface="Arial Black" pitchFamily="34" charset="0"/>
                <a:cs typeface="Microsoft Sans Serif"/>
              </a:rPr>
              <a:t> </a:t>
            </a:r>
            <a:r>
              <a:rPr lang="ru-RU" spc="-20" dirty="0" smtClean="0">
                <a:latin typeface="Arial Black" pitchFamily="34" charset="0"/>
                <a:cs typeface="Microsoft Sans Serif"/>
              </a:rPr>
              <a:t>закрепление</a:t>
            </a:r>
            <a:r>
              <a:rPr lang="ru-RU" spc="-65" dirty="0" smtClean="0">
                <a:latin typeface="Arial Black" pitchFamily="34" charset="0"/>
                <a:cs typeface="Microsoft Sans Serif"/>
              </a:rPr>
              <a:t> </a:t>
            </a:r>
            <a:r>
              <a:rPr lang="ru-RU" b="1" spc="-10" dirty="0" smtClean="0">
                <a:solidFill>
                  <a:srgbClr val="538235"/>
                </a:solidFill>
                <a:latin typeface="Arial Black" pitchFamily="34" charset="0"/>
                <a:cs typeface="Arial"/>
              </a:rPr>
              <a:t>кодификаторов</a:t>
            </a:r>
            <a:endParaRPr lang="ru-RU" dirty="0" smtClean="0">
              <a:latin typeface="Arial Black" pitchFamily="34" charset="0"/>
              <a:cs typeface="Arial"/>
            </a:endParaRPr>
          </a:p>
          <a:p>
            <a:pPr marL="462280" marR="2738755" indent="-274320">
              <a:lnSpc>
                <a:spcPts val="2160"/>
              </a:lnSpc>
              <a:spcBef>
                <a:spcPts val="1230"/>
              </a:spcBef>
              <a:buClr>
                <a:srgbClr val="538235"/>
              </a:buClr>
              <a:buChar char="•"/>
              <a:tabLst>
                <a:tab pos="462280" algn="l"/>
              </a:tabLst>
            </a:pPr>
            <a:r>
              <a:rPr lang="ru-RU" dirty="0" smtClean="0">
                <a:latin typeface="Arial Black" pitchFamily="34" charset="0"/>
                <a:cs typeface="Microsoft Sans Serif"/>
              </a:rPr>
              <a:t>Введение</a:t>
            </a:r>
            <a:r>
              <a:rPr lang="ru-RU" spc="-35" dirty="0" smtClean="0">
                <a:latin typeface="Arial Black" pitchFamily="34" charset="0"/>
                <a:cs typeface="Microsoft Sans Serif"/>
              </a:rPr>
              <a:t> </a:t>
            </a:r>
            <a:r>
              <a:rPr lang="ru-RU" dirty="0" smtClean="0">
                <a:latin typeface="Arial Black" pitchFamily="34" charset="0"/>
                <a:cs typeface="Microsoft Sans Serif"/>
              </a:rPr>
              <a:t>новых</a:t>
            </a:r>
            <a:r>
              <a:rPr lang="ru-RU" spc="-35" dirty="0" smtClean="0">
                <a:latin typeface="Arial Black" pitchFamily="34" charset="0"/>
                <a:cs typeface="Microsoft Sans Serif"/>
              </a:rPr>
              <a:t> </a:t>
            </a:r>
            <a:r>
              <a:rPr lang="ru-RU" spc="-20" dirty="0" smtClean="0">
                <a:latin typeface="Arial Black" pitchFamily="34" charset="0"/>
                <a:cs typeface="Microsoft Sans Serif"/>
              </a:rPr>
              <a:t>программ</a:t>
            </a:r>
            <a:r>
              <a:rPr lang="ru-RU" spc="-55" dirty="0" smtClean="0">
                <a:latin typeface="Arial Black" pitchFamily="34" charset="0"/>
                <a:cs typeface="Microsoft Sans Serif"/>
              </a:rPr>
              <a:t> </a:t>
            </a:r>
            <a:r>
              <a:rPr lang="ru-RU" b="1" dirty="0" smtClean="0">
                <a:solidFill>
                  <a:srgbClr val="538235"/>
                </a:solidFill>
                <a:latin typeface="Arial Black" pitchFamily="34" charset="0"/>
                <a:cs typeface="Arial"/>
              </a:rPr>
              <a:t>по</a:t>
            </a:r>
            <a:r>
              <a:rPr lang="ru-RU" b="1" spc="-40" dirty="0" smtClean="0">
                <a:solidFill>
                  <a:srgbClr val="538235"/>
                </a:solidFill>
                <a:latin typeface="Arial Black" pitchFamily="34" charset="0"/>
                <a:cs typeface="Arial"/>
              </a:rPr>
              <a:t> </a:t>
            </a:r>
            <a:r>
              <a:rPr lang="ru-RU" b="1" dirty="0" smtClean="0">
                <a:solidFill>
                  <a:srgbClr val="538235"/>
                </a:solidFill>
                <a:latin typeface="Arial Black" pitchFamily="34" charset="0"/>
                <a:cs typeface="Arial"/>
              </a:rPr>
              <a:t>истории</a:t>
            </a:r>
            <a:r>
              <a:rPr lang="ru-RU" b="1" spc="-55" dirty="0">
                <a:solidFill>
                  <a:srgbClr val="538235"/>
                </a:solidFill>
                <a:latin typeface="Arial Black" pitchFamily="34" charset="0"/>
                <a:cs typeface="Arial"/>
              </a:rPr>
              <a:t> </a:t>
            </a:r>
            <a:r>
              <a:rPr lang="ru-RU" b="1" dirty="0" smtClean="0">
                <a:solidFill>
                  <a:srgbClr val="538235"/>
                </a:solidFill>
                <a:latin typeface="Arial Black" pitchFamily="34" charset="0"/>
                <a:cs typeface="Arial"/>
              </a:rPr>
              <a:t>и</a:t>
            </a:r>
            <a:r>
              <a:rPr lang="ru-RU" b="1" spc="-50" dirty="0">
                <a:solidFill>
                  <a:srgbClr val="538235"/>
                </a:solidFill>
                <a:latin typeface="Arial Black" pitchFamily="34" charset="0"/>
                <a:cs typeface="Arial"/>
              </a:rPr>
              <a:t> </a:t>
            </a:r>
            <a:r>
              <a:rPr lang="ru-RU" b="1" spc="-10" dirty="0" smtClean="0">
                <a:solidFill>
                  <a:srgbClr val="538235"/>
                </a:solidFill>
                <a:latin typeface="Arial Black" pitchFamily="34" charset="0"/>
                <a:cs typeface="Arial"/>
              </a:rPr>
              <a:t>обществознанию: </a:t>
            </a:r>
          </a:p>
          <a:p>
            <a:pPr marL="462280" marR="2738755" indent="-274320">
              <a:lnSpc>
                <a:spcPts val="2160"/>
              </a:lnSpc>
              <a:spcBef>
                <a:spcPts val="1230"/>
              </a:spcBef>
              <a:buClr>
                <a:srgbClr val="538235"/>
              </a:buClr>
              <a:buChar char="•"/>
              <a:tabLst>
                <a:tab pos="462280" algn="l"/>
              </a:tabLst>
            </a:pPr>
            <a:r>
              <a:rPr lang="ru-RU" b="1" dirty="0" smtClean="0">
                <a:solidFill>
                  <a:srgbClr val="538235"/>
                </a:solidFill>
                <a:latin typeface="Arial Black" pitchFamily="34" charset="0"/>
                <a:cs typeface="Arial"/>
              </a:rPr>
              <a:t>в</a:t>
            </a:r>
            <a:r>
              <a:rPr lang="ru-RU" b="1" spc="-45" dirty="0" smtClean="0">
                <a:solidFill>
                  <a:srgbClr val="538235"/>
                </a:solidFill>
                <a:latin typeface="Arial Black" pitchFamily="34" charset="0"/>
                <a:cs typeface="Arial"/>
              </a:rPr>
              <a:t> </a:t>
            </a:r>
            <a:r>
              <a:rPr lang="ru-RU" b="1" dirty="0" smtClean="0">
                <a:solidFill>
                  <a:srgbClr val="538235"/>
                </a:solidFill>
                <a:latin typeface="Arial Black" pitchFamily="34" charset="0"/>
                <a:cs typeface="Arial"/>
              </a:rPr>
              <a:t>5-7</a:t>
            </a:r>
            <a:r>
              <a:rPr lang="ru-RU" b="1" spc="-60" dirty="0" smtClean="0">
                <a:solidFill>
                  <a:srgbClr val="538235"/>
                </a:solidFill>
                <a:latin typeface="Arial Black" pitchFamily="34" charset="0"/>
                <a:cs typeface="Arial"/>
              </a:rPr>
              <a:t> </a:t>
            </a:r>
            <a:r>
              <a:rPr lang="ru-RU" dirty="0" smtClean="0">
                <a:latin typeface="Arial Black" pitchFamily="34" charset="0"/>
                <a:cs typeface="Microsoft Sans Serif"/>
              </a:rPr>
              <a:t>классах</a:t>
            </a:r>
            <a:r>
              <a:rPr lang="ru-RU" spc="-35" dirty="0" smtClean="0">
                <a:latin typeface="Arial Black" pitchFamily="34" charset="0"/>
                <a:cs typeface="Microsoft Sans Serif"/>
              </a:rPr>
              <a:t> </a:t>
            </a:r>
            <a:r>
              <a:rPr lang="ru-RU" b="1" dirty="0" smtClean="0">
                <a:solidFill>
                  <a:srgbClr val="538235"/>
                </a:solidFill>
                <a:latin typeface="Arial Black" pitchFamily="34" charset="0"/>
                <a:cs typeface="Arial"/>
              </a:rPr>
              <a:t>с</a:t>
            </a:r>
            <a:r>
              <a:rPr lang="ru-RU" b="1" spc="-30" dirty="0" smtClean="0">
                <a:solidFill>
                  <a:srgbClr val="538235"/>
                </a:solidFill>
                <a:latin typeface="Arial Black" pitchFamily="34" charset="0"/>
                <a:cs typeface="Arial"/>
              </a:rPr>
              <a:t> </a:t>
            </a:r>
            <a:r>
              <a:rPr lang="ru-RU" b="1" dirty="0" smtClean="0">
                <a:solidFill>
                  <a:srgbClr val="538235"/>
                </a:solidFill>
                <a:latin typeface="Arial Black" pitchFamily="34" charset="0"/>
                <a:cs typeface="Arial"/>
              </a:rPr>
              <a:t>1</a:t>
            </a:r>
            <a:r>
              <a:rPr lang="ru-RU" b="1" spc="-50" dirty="0" smtClean="0">
                <a:solidFill>
                  <a:srgbClr val="538235"/>
                </a:solidFill>
                <a:latin typeface="Arial Black" pitchFamily="34" charset="0"/>
                <a:cs typeface="Arial"/>
              </a:rPr>
              <a:t> </a:t>
            </a:r>
            <a:r>
              <a:rPr lang="ru-RU" b="1" dirty="0" smtClean="0">
                <a:solidFill>
                  <a:srgbClr val="538235"/>
                </a:solidFill>
                <a:latin typeface="Arial Black" pitchFamily="34" charset="0"/>
                <a:cs typeface="Arial"/>
              </a:rPr>
              <a:t>сентября</a:t>
            </a:r>
            <a:r>
              <a:rPr lang="ru-RU" b="1" spc="-15" dirty="0" smtClean="0">
                <a:solidFill>
                  <a:srgbClr val="538235"/>
                </a:solidFill>
                <a:latin typeface="Arial Black" pitchFamily="34" charset="0"/>
                <a:cs typeface="Arial"/>
              </a:rPr>
              <a:t> </a:t>
            </a:r>
            <a:r>
              <a:rPr lang="ru-RU" b="1" dirty="0" smtClean="0">
                <a:solidFill>
                  <a:srgbClr val="538235"/>
                </a:solidFill>
                <a:latin typeface="Arial Black" pitchFamily="34" charset="0"/>
                <a:cs typeface="Arial"/>
              </a:rPr>
              <a:t>2025</a:t>
            </a:r>
            <a:r>
              <a:rPr lang="ru-RU" b="1" spc="-55" dirty="0" smtClean="0">
                <a:solidFill>
                  <a:srgbClr val="538235"/>
                </a:solidFill>
                <a:latin typeface="Arial Black" pitchFamily="34" charset="0"/>
                <a:cs typeface="Arial"/>
              </a:rPr>
              <a:t> </a:t>
            </a:r>
            <a:r>
              <a:rPr lang="ru-RU" b="1" spc="-25" dirty="0" smtClean="0">
                <a:solidFill>
                  <a:srgbClr val="538235"/>
                </a:solidFill>
                <a:latin typeface="Arial Black" pitchFamily="34" charset="0"/>
                <a:cs typeface="Arial"/>
              </a:rPr>
              <a:t>г.;</a:t>
            </a:r>
            <a:endParaRPr lang="ru-RU" dirty="0" smtClean="0">
              <a:latin typeface="Arial Black" pitchFamily="34" charset="0"/>
              <a:cs typeface="Arial"/>
            </a:endParaRPr>
          </a:p>
          <a:p>
            <a:pPr marL="466725">
              <a:lnSpc>
                <a:spcPct val="100000"/>
              </a:lnSpc>
              <a:spcBef>
                <a:spcPts val="930"/>
              </a:spcBef>
            </a:pPr>
            <a:r>
              <a:rPr lang="ru-RU" b="1" dirty="0" smtClean="0">
                <a:solidFill>
                  <a:srgbClr val="538235"/>
                </a:solidFill>
                <a:latin typeface="Arial Black" pitchFamily="34" charset="0"/>
                <a:cs typeface="Arial"/>
              </a:rPr>
              <a:t>в</a:t>
            </a:r>
            <a:r>
              <a:rPr lang="ru-RU" b="1" spc="-45" dirty="0" smtClean="0">
                <a:solidFill>
                  <a:srgbClr val="538235"/>
                </a:solidFill>
                <a:latin typeface="Arial Black" pitchFamily="34" charset="0"/>
                <a:cs typeface="Arial"/>
              </a:rPr>
              <a:t> </a:t>
            </a:r>
            <a:r>
              <a:rPr lang="ru-RU" b="1" dirty="0" smtClean="0">
                <a:solidFill>
                  <a:srgbClr val="538235"/>
                </a:solidFill>
                <a:latin typeface="Arial Black" pitchFamily="34" charset="0"/>
                <a:cs typeface="Arial"/>
              </a:rPr>
              <a:t>8-9</a:t>
            </a:r>
            <a:r>
              <a:rPr lang="ru-RU" b="1" spc="-45" dirty="0" smtClean="0">
                <a:solidFill>
                  <a:srgbClr val="538235"/>
                </a:solidFill>
                <a:latin typeface="Arial Black" pitchFamily="34" charset="0"/>
                <a:cs typeface="Arial"/>
              </a:rPr>
              <a:t> </a:t>
            </a:r>
            <a:r>
              <a:rPr lang="ru-RU" dirty="0" smtClean="0">
                <a:latin typeface="Arial Black" pitchFamily="34" charset="0"/>
                <a:cs typeface="Microsoft Sans Serif"/>
              </a:rPr>
              <a:t>классах</a:t>
            </a:r>
            <a:r>
              <a:rPr lang="ru-RU" spc="-35" dirty="0" smtClean="0">
                <a:latin typeface="Arial Black" pitchFamily="34" charset="0"/>
                <a:cs typeface="Microsoft Sans Serif"/>
              </a:rPr>
              <a:t> </a:t>
            </a:r>
            <a:r>
              <a:rPr lang="ru-RU" b="1" dirty="0" smtClean="0">
                <a:solidFill>
                  <a:srgbClr val="538235"/>
                </a:solidFill>
                <a:latin typeface="Arial Black" pitchFamily="34" charset="0"/>
                <a:cs typeface="Arial"/>
              </a:rPr>
              <a:t>с</a:t>
            </a:r>
            <a:r>
              <a:rPr lang="ru-RU" b="1" spc="-45" dirty="0" smtClean="0">
                <a:solidFill>
                  <a:srgbClr val="538235"/>
                </a:solidFill>
                <a:latin typeface="Arial Black" pitchFamily="34" charset="0"/>
                <a:cs typeface="Arial"/>
              </a:rPr>
              <a:t> </a:t>
            </a:r>
            <a:r>
              <a:rPr lang="ru-RU" b="1" dirty="0" smtClean="0">
                <a:solidFill>
                  <a:srgbClr val="538235"/>
                </a:solidFill>
                <a:latin typeface="Arial Black" pitchFamily="34" charset="0"/>
                <a:cs typeface="Arial"/>
              </a:rPr>
              <a:t>1</a:t>
            </a:r>
            <a:r>
              <a:rPr lang="ru-RU" b="1" spc="-30" dirty="0" smtClean="0">
                <a:solidFill>
                  <a:srgbClr val="538235"/>
                </a:solidFill>
                <a:latin typeface="Arial Black" pitchFamily="34" charset="0"/>
                <a:cs typeface="Arial"/>
              </a:rPr>
              <a:t> </a:t>
            </a:r>
            <a:r>
              <a:rPr lang="ru-RU" b="1" dirty="0" smtClean="0">
                <a:solidFill>
                  <a:srgbClr val="538235"/>
                </a:solidFill>
                <a:latin typeface="Arial Black" pitchFamily="34" charset="0"/>
                <a:cs typeface="Arial"/>
              </a:rPr>
              <a:t>сентября</a:t>
            </a:r>
            <a:r>
              <a:rPr lang="ru-RU" b="1" spc="-25" dirty="0" smtClean="0">
                <a:solidFill>
                  <a:srgbClr val="538235"/>
                </a:solidFill>
                <a:latin typeface="Arial Black" pitchFamily="34" charset="0"/>
                <a:cs typeface="Arial"/>
              </a:rPr>
              <a:t> </a:t>
            </a:r>
            <a:r>
              <a:rPr lang="ru-RU" b="1" dirty="0" smtClean="0">
                <a:solidFill>
                  <a:srgbClr val="538235"/>
                </a:solidFill>
                <a:latin typeface="Arial Black" pitchFamily="34" charset="0"/>
                <a:cs typeface="Arial"/>
              </a:rPr>
              <a:t>2026</a:t>
            </a:r>
            <a:r>
              <a:rPr lang="ru-RU" b="1" spc="-45" dirty="0" smtClean="0">
                <a:solidFill>
                  <a:srgbClr val="538235"/>
                </a:solidFill>
                <a:latin typeface="Arial Black" pitchFamily="34" charset="0"/>
                <a:cs typeface="Arial"/>
              </a:rPr>
              <a:t> </a:t>
            </a:r>
            <a:r>
              <a:rPr lang="ru-RU" b="1" spc="-25" dirty="0" smtClean="0">
                <a:solidFill>
                  <a:srgbClr val="538235"/>
                </a:solidFill>
                <a:latin typeface="Arial Black" pitchFamily="34" charset="0"/>
                <a:cs typeface="Arial"/>
              </a:rPr>
              <a:t>г.</a:t>
            </a:r>
          </a:p>
          <a:p>
            <a:pPr marL="466725">
              <a:spcBef>
                <a:spcPts val="930"/>
              </a:spcBef>
            </a:pPr>
            <a:r>
              <a:rPr lang="ru-RU" dirty="0" smtClean="0">
                <a:latin typeface="Arial Black" pitchFamily="34" charset="0"/>
                <a:cs typeface="Microsoft Sans Serif"/>
              </a:rPr>
              <a:t>Введение</a:t>
            </a:r>
            <a:r>
              <a:rPr lang="ru-RU" spc="-35" dirty="0" smtClean="0">
                <a:latin typeface="Arial Black" pitchFamily="34" charset="0"/>
                <a:cs typeface="Microsoft Sans Serif"/>
              </a:rPr>
              <a:t> </a:t>
            </a:r>
            <a:r>
              <a:rPr lang="ru-RU" spc="-20" dirty="0" smtClean="0">
                <a:latin typeface="Arial Black" pitchFamily="34" charset="0"/>
                <a:cs typeface="Microsoft Sans Serif"/>
              </a:rPr>
              <a:t>предмета</a:t>
            </a:r>
            <a:r>
              <a:rPr lang="ru-RU" spc="-60" dirty="0" smtClean="0">
                <a:latin typeface="Arial Black" pitchFamily="34" charset="0"/>
                <a:cs typeface="Microsoft Sans Serif"/>
              </a:rPr>
              <a:t> </a:t>
            </a:r>
            <a:r>
              <a:rPr lang="ru-RU" b="1" spc="-10" dirty="0" smtClean="0">
                <a:solidFill>
                  <a:srgbClr val="338949"/>
                </a:solidFill>
                <a:latin typeface="Arial Black" pitchFamily="34" charset="0"/>
                <a:cs typeface="Arial"/>
              </a:rPr>
              <a:t>«ДУХОВНО-НРАВСТВЕННАЯ </a:t>
            </a:r>
            <a:r>
              <a:rPr lang="ru-RU" b="1" spc="-40" dirty="0" smtClean="0">
                <a:solidFill>
                  <a:srgbClr val="338949"/>
                </a:solidFill>
                <a:latin typeface="Arial Black" pitchFamily="34" charset="0"/>
                <a:cs typeface="Arial"/>
              </a:rPr>
              <a:t>КУЛЬТУРА</a:t>
            </a:r>
            <a:r>
              <a:rPr lang="ru-RU" b="1" spc="-30" dirty="0" smtClean="0">
                <a:solidFill>
                  <a:srgbClr val="338949"/>
                </a:solidFill>
                <a:latin typeface="Arial Black" pitchFamily="34" charset="0"/>
                <a:cs typeface="Arial"/>
              </a:rPr>
              <a:t> </a:t>
            </a:r>
            <a:r>
              <a:rPr lang="ru-RU" b="1" dirty="0" smtClean="0">
                <a:solidFill>
                  <a:srgbClr val="338949"/>
                </a:solidFill>
                <a:latin typeface="Arial Black" pitchFamily="34" charset="0"/>
                <a:cs typeface="Arial"/>
              </a:rPr>
              <a:t>РОССИИ»</a:t>
            </a:r>
            <a:r>
              <a:rPr lang="ru-RU" b="1" spc="-75" dirty="0" smtClean="0">
                <a:solidFill>
                  <a:srgbClr val="338949"/>
                </a:solidFill>
                <a:latin typeface="Arial Black" pitchFamily="34" charset="0"/>
                <a:cs typeface="Arial"/>
              </a:rPr>
              <a:t> </a:t>
            </a:r>
            <a:r>
              <a:rPr lang="ru-RU" dirty="0" smtClean="0">
                <a:latin typeface="Arial Black" pitchFamily="34" charset="0"/>
                <a:cs typeface="Microsoft Sans Serif"/>
              </a:rPr>
              <a:t>с</a:t>
            </a:r>
            <a:r>
              <a:rPr lang="ru-RU" spc="-15" dirty="0" smtClean="0">
                <a:latin typeface="Arial Black" pitchFamily="34" charset="0"/>
                <a:cs typeface="Microsoft Sans Serif"/>
              </a:rPr>
              <a:t> </a:t>
            </a:r>
            <a:r>
              <a:rPr lang="ru-RU" spc="-10" dirty="0" smtClean="0">
                <a:latin typeface="Arial Black" pitchFamily="34" charset="0"/>
                <a:cs typeface="Microsoft Sans Serif"/>
              </a:rPr>
              <a:t>01.09.2026</a:t>
            </a:r>
            <a:endParaRPr lang="ru-RU" dirty="0" smtClean="0">
              <a:latin typeface="Arial Black" pitchFamily="34" charset="0"/>
              <a:cs typeface="Microsoft Sans Serif"/>
            </a:endParaRPr>
          </a:p>
          <a:p>
            <a:pPr marL="466725">
              <a:spcBef>
                <a:spcPts val="930"/>
              </a:spcBef>
            </a:pPr>
            <a:endParaRPr lang="ru-RU" dirty="0" smtClean="0">
              <a:latin typeface="Arial"/>
              <a:cs typeface="Arial"/>
            </a:endParaRPr>
          </a:p>
          <a:p>
            <a:pPr marL="466725">
              <a:lnSpc>
                <a:spcPct val="100000"/>
              </a:lnSpc>
              <a:spcBef>
                <a:spcPts val="930"/>
              </a:spcBef>
            </a:pPr>
            <a:endParaRPr lang="ru-RU" dirty="0">
              <a:latin typeface="Arial"/>
              <a:cs typeface="Arial"/>
            </a:endParaRPr>
          </a:p>
        </p:txBody>
      </p:sp>
      <p:pic>
        <p:nvPicPr>
          <p:cNvPr id="6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1800" y="0"/>
            <a:ext cx="5410200" cy="6705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465" y="386537"/>
            <a:ext cx="10939068" cy="369332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latin typeface="Arial Black" pitchFamily="34" charset="0"/>
              </a:rPr>
              <a:t>ИЗМЕНЕНИЯ В ЗАКОНОДАТЕЛЬСТВЕ ОБ ОБРАЗОВАНИИ</a:t>
            </a:r>
            <a:endParaRPr lang="ru-RU" dirty="0">
              <a:solidFill>
                <a:schemeClr val="accent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465" y="386537"/>
            <a:ext cx="10939068" cy="738664"/>
          </a:xfrm>
        </p:spPr>
        <p:txBody>
          <a:bodyPr/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pc="200" dirty="0" smtClean="0">
                <a:solidFill>
                  <a:schemeClr val="accent1"/>
                </a:solidFill>
                <a:latin typeface="Arial Black" pitchFamily="34" charset="0"/>
              </a:rPr>
              <a:t>ЗАДАЧИ</a:t>
            </a:r>
            <a:r>
              <a:rPr lang="ru-RU" spc="-35" dirty="0" smtClean="0">
                <a:solidFill>
                  <a:schemeClr val="accent1"/>
                </a:solidFill>
                <a:latin typeface="Arial Black" pitchFamily="34" charset="0"/>
              </a:rPr>
              <a:t> </a:t>
            </a:r>
            <a:r>
              <a:rPr lang="ru-RU" spc="175" dirty="0" smtClean="0">
                <a:solidFill>
                  <a:schemeClr val="accent1"/>
                </a:solidFill>
                <a:latin typeface="Arial Black" pitchFamily="34" charset="0"/>
              </a:rPr>
              <a:t>В</a:t>
            </a:r>
            <a:r>
              <a:rPr lang="ru-RU" spc="-20" dirty="0" smtClean="0">
                <a:solidFill>
                  <a:schemeClr val="accent1"/>
                </a:solidFill>
                <a:latin typeface="Arial Black" pitchFamily="34" charset="0"/>
              </a:rPr>
              <a:t> </a:t>
            </a:r>
            <a:r>
              <a:rPr lang="ru-RU" spc="175" dirty="0" smtClean="0">
                <a:solidFill>
                  <a:schemeClr val="accent1"/>
                </a:solidFill>
                <a:latin typeface="Arial Black" pitchFamily="34" charset="0"/>
              </a:rPr>
              <a:t>НАПРАВЛЕНИИ</a:t>
            </a:r>
            <a:r>
              <a:rPr lang="ru-RU" dirty="0" smtClean="0">
                <a:solidFill>
                  <a:schemeClr val="accent1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1"/>
                </a:solidFill>
                <a:latin typeface="Arial Black" pitchFamily="34" charset="0"/>
              </a:rPr>
            </a:br>
            <a:r>
              <a:rPr lang="ru-RU" spc="145" dirty="0" smtClean="0">
                <a:solidFill>
                  <a:schemeClr val="accent1"/>
                </a:solidFill>
                <a:latin typeface="Arial Black" pitchFamily="34" charset="0"/>
              </a:rPr>
              <a:t>«ОБРАЗОВАТЕЛЬНЫЕ</a:t>
            </a:r>
            <a:r>
              <a:rPr lang="ru-RU" spc="-35" dirty="0" smtClean="0">
                <a:solidFill>
                  <a:schemeClr val="accent1"/>
                </a:solidFill>
                <a:latin typeface="Arial Black" pitchFamily="34" charset="0"/>
              </a:rPr>
              <a:t> </a:t>
            </a:r>
            <a:r>
              <a:rPr lang="ru-RU" spc="75" dirty="0" smtClean="0">
                <a:solidFill>
                  <a:schemeClr val="accent1"/>
                </a:solidFill>
                <a:latin typeface="Arial Black" pitchFamily="34" charset="0"/>
              </a:rPr>
              <a:t>РЕЗУЛЬТАТЫ»</a:t>
            </a:r>
            <a:endParaRPr lang="ru-RU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447800" y="1577340"/>
            <a:ext cx="10363200" cy="4431983"/>
          </a:xfrm>
        </p:spPr>
        <p:txBody>
          <a:bodyPr/>
          <a:lstStyle/>
          <a:p>
            <a:pPr lvl="0"/>
            <a:r>
              <a:rPr lang="ru-RU" sz="1800" dirty="0" smtClean="0">
                <a:latin typeface="Arial Black" pitchFamily="34" charset="0"/>
              </a:rPr>
              <a:t>Работать </a:t>
            </a:r>
            <a:r>
              <a:rPr lang="ru-RU" sz="1800" dirty="0" smtClean="0">
                <a:latin typeface="Arial Black" pitchFamily="34" charset="0"/>
              </a:rPr>
              <a:t>над повышением качества </a:t>
            </a:r>
            <a:r>
              <a:rPr lang="ru-RU" sz="1800" dirty="0" err="1" smtClean="0">
                <a:latin typeface="Arial Black" pitchFamily="34" charset="0"/>
              </a:rPr>
              <a:t>естественно-научного</a:t>
            </a:r>
            <a:r>
              <a:rPr lang="ru-RU" sz="1800" dirty="0" smtClean="0">
                <a:latin typeface="Arial Black" pitchFamily="34" charset="0"/>
              </a:rPr>
              <a:t> и математического образования; </a:t>
            </a:r>
            <a:endParaRPr lang="ru-RU" sz="1800" dirty="0" smtClean="0">
              <a:latin typeface="Arial Black" pitchFamily="34" charset="0"/>
            </a:endParaRPr>
          </a:p>
          <a:p>
            <a:pPr lvl="0">
              <a:buFont typeface="Arial" pitchFamily="34" charset="0"/>
              <a:buChar char="•"/>
            </a:pPr>
            <a:endParaRPr lang="ru-RU" sz="1800" dirty="0" smtClean="0">
              <a:latin typeface="Arial Black" pitchFamily="34" charset="0"/>
            </a:endParaRPr>
          </a:p>
          <a:p>
            <a:pPr lvl="0"/>
            <a:r>
              <a:rPr lang="ru-RU" sz="1800" dirty="0" smtClean="0">
                <a:latin typeface="Arial Black" pitchFamily="34" charset="0"/>
              </a:rPr>
              <a:t>Обеспечить </a:t>
            </a:r>
            <a:r>
              <a:rPr lang="ru-RU" sz="1800" dirty="0" smtClean="0">
                <a:latin typeface="Arial Black" pitchFamily="34" charset="0"/>
              </a:rPr>
              <a:t>в каждой образовательной организации неформальный подход к  </a:t>
            </a:r>
            <a:r>
              <a:rPr lang="ru-RU" sz="1800" b="1" dirty="0" smtClean="0">
                <a:latin typeface="Arial Black" pitchFamily="34" charset="0"/>
              </a:rPr>
              <a:t>углубленному  изучению предметов исходя из индивидуальных запросов и потребностей учеников</a:t>
            </a:r>
            <a:r>
              <a:rPr lang="ru-RU" sz="1800" b="1" dirty="0" smtClean="0">
                <a:latin typeface="Arial Black" pitchFamily="34" charset="0"/>
              </a:rPr>
              <a:t>.</a:t>
            </a:r>
          </a:p>
          <a:p>
            <a:pPr lvl="0"/>
            <a:endParaRPr lang="ru-RU" sz="1800" dirty="0" smtClean="0">
              <a:latin typeface="Arial Black" pitchFamily="34" charset="0"/>
            </a:endParaRPr>
          </a:p>
          <a:p>
            <a:pPr lvl="0"/>
            <a:r>
              <a:rPr lang="ru-RU" sz="1800" dirty="0" smtClean="0">
                <a:latin typeface="Arial Black" pitchFamily="34" charset="0"/>
              </a:rPr>
              <a:t>На уровне ОО согласовать между собой освоение </a:t>
            </a:r>
            <a:r>
              <a:rPr lang="ru-RU" sz="1800" dirty="0" err="1" smtClean="0">
                <a:latin typeface="Arial Black" pitchFamily="34" charset="0"/>
              </a:rPr>
              <a:t>естественно-научных</a:t>
            </a:r>
            <a:r>
              <a:rPr lang="ru-RU" sz="1800" dirty="0" smtClean="0">
                <a:latin typeface="Arial Black" pitchFamily="34" charset="0"/>
              </a:rPr>
              <a:t> и физико-математических дисциплин в трех основных компонентах образовательной деятельности: основном учебном процессе, внеурочной деятельности и сфере дополнительного образования</a:t>
            </a:r>
            <a:r>
              <a:rPr lang="ru-RU" sz="1800" dirty="0" smtClean="0">
                <a:latin typeface="Arial Black" pitchFamily="34" charset="0"/>
              </a:rPr>
              <a:t>.</a:t>
            </a:r>
          </a:p>
          <a:p>
            <a:pPr lvl="0"/>
            <a:endParaRPr lang="ru-RU" sz="1800" dirty="0" smtClean="0">
              <a:latin typeface="Arial Black" pitchFamily="34" charset="0"/>
            </a:endParaRPr>
          </a:p>
          <a:p>
            <a:pPr lvl="0"/>
            <a:r>
              <a:rPr lang="ru-RU" sz="1800" dirty="0" smtClean="0">
                <a:latin typeface="Arial Black" pitchFamily="34" charset="0"/>
              </a:rPr>
              <a:t>Сохранить и развить мотивацию и интерес к точным и естественным </a:t>
            </a:r>
            <a:r>
              <a:rPr lang="ru-RU" sz="1800" dirty="0" smtClean="0">
                <a:latin typeface="Arial Black" pitchFamily="34" charset="0"/>
              </a:rPr>
              <a:t>наукам</a:t>
            </a:r>
          </a:p>
          <a:p>
            <a:pPr lvl="0"/>
            <a:endParaRPr lang="ru-RU" sz="1800" dirty="0" smtClean="0">
              <a:latin typeface="Arial Black" pitchFamily="34" charset="0"/>
            </a:endParaRPr>
          </a:p>
          <a:p>
            <a:pPr lvl="0"/>
            <a:r>
              <a:rPr lang="ru-RU" sz="1800" dirty="0" smtClean="0">
                <a:latin typeface="Arial Black" pitchFamily="34" charset="0"/>
              </a:rPr>
              <a:t>Использовать в образовательном процессе </a:t>
            </a:r>
            <a:r>
              <a:rPr lang="ru-RU" sz="1800" b="1" dirty="0" smtClean="0">
                <a:latin typeface="Arial Black" pitchFamily="34" charset="0"/>
              </a:rPr>
              <a:t>актуальные педагогические технологии</a:t>
            </a:r>
            <a:r>
              <a:rPr lang="ru-RU" sz="1800" dirty="0" smtClean="0">
                <a:latin typeface="Arial Black" pitchFamily="34" charset="0"/>
              </a:rPr>
              <a:t>, в том числе связанные с применением цифровых платформ.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5" name="Рисунок 4" descr="free-png.ru-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600200"/>
            <a:ext cx="533400" cy="533400"/>
          </a:xfrm>
          <a:prstGeom prst="rect">
            <a:avLst/>
          </a:prstGeom>
        </p:spPr>
      </p:pic>
      <p:pic>
        <p:nvPicPr>
          <p:cNvPr id="10" name="Рисунок 9" descr="free-png.ru-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362200"/>
            <a:ext cx="533400" cy="533400"/>
          </a:xfrm>
          <a:prstGeom prst="rect">
            <a:avLst/>
          </a:prstGeom>
        </p:spPr>
      </p:pic>
      <p:pic>
        <p:nvPicPr>
          <p:cNvPr id="11" name="Рисунок 10" descr="free-png.ru-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505200"/>
            <a:ext cx="533400" cy="533400"/>
          </a:xfrm>
          <a:prstGeom prst="rect">
            <a:avLst/>
          </a:prstGeom>
        </p:spPr>
      </p:pic>
      <p:pic>
        <p:nvPicPr>
          <p:cNvPr id="12" name="Рисунок 11" descr="free-png.ru-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724400"/>
            <a:ext cx="533400" cy="533400"/>
          </a:xfrm>
          <a:prstGeom prst="rect">
            <a:avLst/>
          </a:prstGeom>
        </p:spPr>
      </p:pic>
      <p:pic>
        <p:nvPicPr>
          <p:cNvPr id="13" name="Рисунок 12" descr="free-png.ru-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54864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7848600" y="609600"/>
            <a:ext cx="4191000" cy="1846659"/>
          </a:xfrm>
        </p:spPr>
        <p:txBody>
          <a:bodyPr/>
          <a:lstStyle/>
          <a:p>
            <a:pPr lvl="0"/>
            <a:r>
              <a:rPr lang="ru-RU" sz="2400" dirty="0" smtClean="0">
                <a:solidFill>
                  <a:schemeClr val="tx2"/>
                </a:solidFill>
                <a:latin typeface="Arial Black" pitchFamily="34" charset="0"/>
              </a:rPr>
              <a:t>«Образование — то, что остается после того, когда забывается все, чему учили».</a:t>
            </a:r>
          </a:p>
          <a:p>
            <a:pPr algn="r"/>
            <a:r>
              <a:rPr lang="ru-RU" sz="2400" b="1" dirty="0" smtClean="0">
                <a:solidFill>
                  <a:schemeClr val="tx2"/>
                </a:solidFill>
                <a:latin typeface="Arial Black" pitchFamily="34" charset="0"/>
              </a:rPr>
              <a:t>А. Эйнштейн</a:t>
            </a:r>
            <a:endParaRPr lang="ru-RU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8" name="AutoShape 2" descr="C:\Users\C5DE~1\AppData\Local\Temp\{F1B43291-D983-4F63-90BE-19BF64FF3C1E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C:\Users\C5DE~1\AppData\Local\Temp\{F1B43291-D983-4F63-90BE-19BF64FF3C1E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54432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7272808" cy="48485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810072" y="5161384"/>
            <a:ext cx="4824536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1" name="Рисунок 10" descr="d8658573541d2e59b16bc7d919142b7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5257800"/>
            <a:ext cx="4381500" cy="1242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90600" y="228600"/>
            <a:ext cx="1043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  <a:latin typeface="Arial Black" pitchFamily="34" charset="0"/>
              </a:rPr>
              <a:t>ДИНАМИКА ИЗМЕНЕНИЙ КОЛИЧЕСТВА ОБУЧАЮЩИХСЯ В ШКОЛАХ ДЗЕРЖИНСКОГО РАЙОНА</a:t>
            </a:r>
            <a:endParaRPr lang="ru-RU" sz="28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863600" y="1524000"/>
          <a:ext cx="7899399" cy="4567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BED063C-F364-44E1-A50B-3D7F531C8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802"/>
          <a:stretch/>
        </p:blipFill>
        <p:spPr>
          <a:xfrm>
            <a:off x="8991600" y="1524000"/>
            <a:ext cx="2057400" cy="17924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C3A0E52-2D24-4C9B-9FF4-AF3C75B1C6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9" r="33715"/>
          <a:stretch/>
        </p:blipFill>
        <p:spPr>
          <a:xfrm>
            <a:off x="8229600" y="3730879"/>
            <a:ext cx="1905000" cy="1836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7759318" y="1091057"/>
            <a:ext cx="4432935" cy="5039360"/>
            <a:chOff x="7759318" y="1091057"/>
            <a:chExt cx="4432935" cy="5039360"/>
          </a:xfrm>
        </p:grpSpPr>
        <p:sp>
          <p:nvSpPr>
            <p:cNvPr id="6" name="object 6"/>
            <p:cNvSpPr/>
            <p:nvPr/>
          </p:nvSpPr>
          <p:spPr>
            <a:xfrm>
              <a:off x="9756012" y="1091057"/>
              <a:ext cx="2333625" cy="2442210"/>
            </a:xfrm>
            <a:custGeom>
              <a:avLst/>
              <a:gdLst/>
              <a:ahLst/>
              <a:cxnLst/>
              <a:rect l="l" t="t" r="r" b="b"/>
              <a:pathLst>
                <a:path w="2333625" h="2442210">
                  <a:moveTo>
                    <a:pt x="1684273" y="0"/>
                  </a:moveTo>
                  <a:lnTo>
                    <a:pt x="0" y="1883282"/>
                  </a:lnTo>
                  <a:lnTo>
                    <a:pt x="2333497" y="2441829"/>
                  </a:lnTo>
                  <a:lnTo>
                    <a:pt x="1684273" y="0"/>
                  </a:lnTo>
                  <a:close/>
                </a:path>
              </a:pathLst>
            </a:custGeom>
            <a:solidFill>
              <a:srgbClr val="094899">
                <a:alpha val="6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389613" y="4188205"/>
              <a:ext cx="802640" cy="1942464"/>
            </a:xfrm>
            <a:custGeom>
              <a:avLst/>
              <a:gdLst/>
              <a:ahLst/>
              <a:cxnLst/>
              <a:rect l="l" t="t" r="r" b="b"/>
              <a:pathLst>
                <a:path w="802640" h="1942464">
                  <a:moveTo>
                    <a:pt x="769492" y="0"/>
                  </a:moveTo>
                  <a:lnTo>
                    <a:pt x="0" y="1942122"/>
                  </a:lnTo>
                  <a:lnTo>
                    <a:pt x="802385" y="1847390"/>
                  </a:lnTo>
                  <a:lnTo>
                    <a:pt x="802385" y="46833"/>
                  </a:lnTo>
                  <a:lnTo>
                    <a:pt x="769492" y="0"/>
                  </a:lnTo>
                  <a:close/>
                </a:path>
              </a:pathLst>
            </a:custGeom>
            <a:solidFill>
              <a:srgbClr val="094899">
                <a:alpha val="2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59318" y="2375789"/>
              <a:ext cx="3529965" cy="3685540"/>
            </a:xfrm>
            <a:custGeom>
              <a:avLst/>
              <a:gdLst/>
              <a:ahLst/>
              <a:cxnLst/>
              <a:rect l="l" t="t" r="r" b="b"/>
              <a:pathLst>
                <a:path w="3529965" h="3685540">
                  <a:moveTo>
                    <a:pt x="997965" y="0"/>
                  </a:moveTo>
                  <a:lnTo>
                    <a:pt x="0" y="3685298"/>
                  </a:lnTo>
                  <a:lnTo>
                    <a:pt x="3529964" y="2857627"/>
                  </a:lnTo>
                  <a:lnTo>
                    <a:pt x="997965" y="0"/>
                  </a:lnTo>
                  <a:close/>
                </a:path>
              </a:pathLst>
            </a:custGeom>
            <a:solidFill>
              <a:srgbClr val="094899">
                <a:alpha val="4196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91855" y="2331720"/>
              <a:ext cx="3625850" cy="3360420"/>
            </a:xfrm>
            <a:custGeom>
              <a:avLst/>
              <a:gdLst/>
              <a:ahLst/>
              <a:cxnLst/>
              <a:rect l="l" t="t" r="r" b="b"/>
              <a:pathLst>
                <a:path w="3625850" h="3360420">
                  <a:moveTo>
                    <a:pt x="0" y="3360419"/>
                  </a:moveTo>
                  <a:lnTo>
                    <a:pt x="1812798" y="0"/>
                  </a:lnTo>
                  <a:lnTo>
                    <a:pt x="3625596" y="3360419"/>
                  </a:lnTo>
                  <a:lnTo>
                    <a:pt x="0" y="3360419"/>
                  </a:lnTo>
                  <a:close/>
                </a:path>
              </a:pathLst>
            </a:custGeom>
            <a:ln w="12191">
              <a:solidFill>
                <a:srgbClr val="094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26465" y="386537"/>
            <a:ext cx="10939068" cy="492443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1"/>
                </a:solidFill>
                <a:latin typeface="Arial Black" pitchFamily="34" charset="0"/>
              </a:rPr>
              <a:t>СПЕЦИАЛЬНОЕ ОБРАЗОВАНИЕ</a:t>
            </a:r>
            <a:endParaRPr lang="ru-RU" sz="32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graphicFrame>
        <p:nvGraphicFramePr>
          <p:cNvPr id="11" name="Содержимое 3"/>
          <p:cNvGraphicFramePr>
            <a:graphicFrameLocks/>
          </p:cNvGraphicFramePr>
          <p:nvPr/>
        </p:nvGraphicFramePr>
        <p:xfrm>
          <a:off x="654224" y="2052216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BF5E39D-51ED-415C-8827-636CABDEB6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3276600"/>
            <a:ext cx="2057400" cy="176130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90FD1AF-E61B-41EC-BBC0-E2B46721DE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629"/>
          <a:stretch/>
        </p:blipFill>
        <p:spPr>
          <a:xfrm>
            <a:off x="9906000" y="1447800"/>
            <a:ext cx="1981200" cy="1711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937463" y="3964559"/>
            <a:ext cx="3103880" cy="2566035"/>
            <a:chOff x="937463" y="3964559"/>
            <a:chExt cx="3103880" cy="2566035"/>
          </a:xfrm>
        </p:grpSpPr>
        <p:sp>
          <p:nvSpPr>
            <p:cNvPr id="6" name="object 6"/>
            <p:cNvSpPr/>
            <p:nvPr/>
          </p:nvSpPr>
          <p:spPr>
            <a:xfrm>
              <a:off x="2067941" y="3964559"/>
              <a:ext cx="1288415" cy="1253490"/>
            </a:xfrm>
            <a:custGeom>
              <a:avLst/>
              <a:gdLst/>
              <a:ahLst/>
              <a:cxnLst/>
              <a:rect l="l" t="t" r="r" b="b"/>
              <a:pathLst>
                <a:path w="1288414" h="1253489">
                  <a:moveTo>
                    <a:pt x="907033" y="0"/>
                  </a:moveTo>
                  <a:lnTo>
                    <a:pt x="0" y="944626"/>
                  </a:lnTo>
                  <a:lnTo>
                    <a:pt x="1288160" y="1252982"/>
                  </a:lnTo>
                  <a:lnTo>
                    <a:pt x="907033" y="0"/>
                  </a:lnTo>
                  <a:close/>
                </a:path>
              </a:pathLst>
            </a:custGeom>
            <a:solidFill>
              <a:srgbClr val="094899">
                <a:alpha val="6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53638" y="5538216"/>
              <a:ext cx="1087755" cy="992505"/>
            </a:xfrm>
            <a:custGeom>
              <a:avLst/>
              <a:gdLst/>
              <a:ahLst/>
              <a:cxnLst/>
              <a:rect l="l" t="t" r="r" b="b"/>
              <a:pathLst>
                <a:path w="1087754" h="992504">
                  <a:moveTo>
                    <a:pt x="434213" y="0"/>
                  </a:moveTo>
                  <a:lnTo>
                    <a:pt x="0" y="991984"/>
                  </a:lnTo>
                  <a:lnTo>
                    <a:pt x="1087501" y="863574"/>
                  </a:lnTo>
                  <a:lnTo>
                    <a:pt x="434213" y="0"/>
                  </a:lnTo>
                  <a:close/>
                </a:path>
              </a:pathLst>
            </a:custGeom>
            <a:solidFill>
              <a:srgbClr val="094899">
                <a:alpha val="2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7463" y="4617339"/>
              <a:ext cx="1948814" cy="1891030"/>
            </a:xfrm>
            <a:custGeom>
              <a:avLst/>
              <a:gdLst/>
              <a:ahLst/>
              <a:cxnLst/>
              <a:rect l="l" t="t" r="r" b="b"/>
              <a:pathLst>
                <a:path w="1948814" h="1891029">
                  <a:moveTo>
                    <a:pt x="584631" y="0"/>
                  </a:moveTo>
                  <a:lnTo>
                    <a:pt x="0" y="1890737"/>
                  </a:lnTo>
                  <a:lnTo>
                    <a:pt x="1948611" y="1433842"/>
                  </a:lnTo>
                  <a:lnTo>
                    <a:pt x="584631" y="0"/>
                  </a:lnTo>
                  <a:close/>
                </a:path>
              </a:pathLst>
            </a:custGeom>
            <a:solidFill>
              <a:srgbClr val="094899">
                <a:alpha val="4196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2040" y="4594860"/>
              <a:ext cx="2001520" cy="1706880"/>
            </a:xfrm>
            <a:custGeom>
              <a:avLst/>
              <a:gdLst/>
              <a:ahLst/>
              <a:cxnLst/>
              <a:rect l="l" t="t" r="r" b="b"/>
              <a:pathLst>
                <a:path w="2001520" h="1706879">
                  <a:moveTo>
                    <a:pt x="0" y="1706879"/>
                  </a:moveTo>
                  <a:lnTo>
                    <a:pt x="1000505" y="0"/>
                  </a:lnTo>
                  <a:lnTo>
                    <a:pt x="2001012" y="1706879"/>
                  </a:lnTo>
                  <a:lnTo>
                    <a:pt x="0" y="1706879"/>
                  </a:lnTo>
                  <a:close/>
                </a:path>
              </a:pathLst>
            </a:custGeom>
            <a:ln w="12192">
              <a:solidFill>
                <a:srgbClr val="094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26465" y="386537"/>
            <a:ext cx="10939068" cy="400110"/>
          </a:xfrm>
        </p:spPr>
        <p:txBody>
          <a:bodyPr/>
          <a:lstStyle/>
          <a:p>
            <a:pPr algn="ctr"/>
            <a:r>
              <a:rPr lang="ru-RU" sz="2600" dirty="0" smtClean="0">
                <a:solidFill>
                  <a:schemeClr val="accent1"/>
                </a:solidFill>
                <a:latin typeface="Arial Black" pitchFamily="34" charset="0"/>
              </a:rPr>
              <a:t>РЕЗУЛЬТАТЫ ИТОГОВОЙ АТТЕСТАЦИИ 9 КЛАСС (ОГЭ)</a:t>
            </a:r>
            <a:endParaRPr lang="ru-RU" sz="26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219200" y="1142996"/>
          <a:ext cx="9753601" cy="4800605"/>
        </p:xfrm>
        <a:graphic>
          <a:graphicData uri="http://schemas.openxmlformats.org/drawingml/2006/table">
            <a:tbl>
              <a:tblPr/>
              <a:tblGrid>
                <a:gridCol w="3198924"/>
                <a:gridCol w="1852803"/>
                <a:gridCol w="1994551"/>
                <a:gridCol w="2707323"/>
              </a:tblGrid>
              <a:tr h="3432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Наименование предмета</a:t>
                      </a:r>
                      <a:endParaRPr lang="ru-RU" sz="16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16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2025 год</a:t>
                      </a:r>
                      <a:endParaRPr lang="ru-RU" sz="16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Динамика</a:t>
                      </a:r>
                      <a:endParaRPr lang="ru-RU" sz="16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432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Русский язык </a:t>
                      </a:r>
                      <a:endParaRPr lang="ru-RU" sz="16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21,9</a:t>
                      </a:r>
                      <a:endParaRPr lang="ru-RU" sz="16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23,3</a:t>
                      </a:r>
                      <a:endParaRPr lang="ru-RU" sz="16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B05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Увеличение на 1,4</a:t>
                      </a:r>
                      <a:endParaRPr lang="ru-RU" sz="16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432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Математика </a:t>
                      </a:r>
                      <a:endParaRPr lang="ru-RU" sz="16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14,5</a:t>
                      </a:r>
                      <a:endParaRPr lang="ru-RU" sz="16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6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Снижение на 0,5</a:t>
                      </a:r>
                      <a:endParaRPr lang="ru-RU" sz="16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432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Black" pitchFamily="34" charset="0"/>
                          <a:ea typeface="Times New Roman"/>
                          <a:cs typeface="Times New Roman"/>
                        </a:rPr>
                        <a:t>Физика </a:t>
                      </a:r>
                      <a:endParaRPr lang="ru-RU" sz="16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20,5</a:t>
                      </a:r>
                      <a:endParaRPr lang="ru-RU" sz="16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6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B05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Увеличение на 2,5</a:t>
                      </a:r>
                      <a:endParaRPr lang="ru-RU" sz="16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432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Black" pitchFamily="34" charset="0"/>
                          <a:ea typeface="Times New Roman"/>
                          <a:cs typeface="Times New Roman"/>
                        </a:rPr>
                        <a:t>Химия </a:t>
                      </a:r>
                      <a:endParaRPr lang="ru-RU" sz="16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6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6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Снижение на 2 б</a:t>
                      </a:r>
                      <a:r>
                        <a:rPr lang="ru-RU" sz="1600" b="1">
                          <a:solidFill>
                            <a:srgbClr val="00B05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.</a:t>
                      </a:r>
                      <a:endParaRPr lang="ru-RU" sz="16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432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Black" pitchFamily="34" charset="0"/>
                          <a:ea typeface="Times New Roman"/>
                          <a:cs typeface="Times New Roman"/>
                        </a:rPr>
                        <a:t>Информатика и ИКТ </a:t>
                      </a:r>
                      <a:endParaRPr lang="ru-RU" sz="16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7,9</a:t>
                      </a:r>
                      <a:endParaRPr lang="ru-RU" sz="16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7,3</a:t>
                      </a:r>
                      <a:endParaRPr lang="ru-RU" sz="16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Снижение на 0,6 б.</a:t>
                      </a:r>
                      <a:endParaRPr lang="ru-RU" sz="16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432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Black" pitchFamily="34" charset="0"/>
                          <a:ea typeface="Times New Roman"/>
                          <a:cs typeface="Times New Roman"/>
                        </a:rPr>
                        <a:t>Биология                                           </a:t>
                      </a:r>
                      <a:endParaRPr lang="ru-RU" sz="16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28,7</a:t>
                      </a:r>
                      <a:endParaRPr lang="ru-RU" sz="16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21,2</a:t>
                      </a:r>
                      <a:endParaRPr lang="ru-RU" sz="16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Снижение на 7,5</a:t>
                      </a:r>
                      <a:endParaRPr lang="ru-RU" sz="16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537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Black" pitchFamily="34" charset="0"/>
                          <a:ea typeface="Times New Roman"/>
                          <a:cs typeface="Times New Roman"/>
                        </a:rPr>
                        <a:t>История                                             </a:t>
                      </a:r>
                      <a:endParaRPr lang="ru-RU" sz="16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6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10,5</a:t>
                      </a:r>
                      <a:endParaRPr lang="ru-RU" sz="16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Снижение на 17,5</a:t>
                      </a:r>
                      <a:endParaRPr lang="ru-RU" sz="16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432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Black" pitchFamily="34" charset="0"/>
                          <a:ea typeface="Times New Roman"/>
                          <a:cs typeface="Times New Roman"/>
                        </a:rPr>
                        <a:t>Обществознание </a:t>
                      </a:r>
                      <a:endParaRPr lang="ru-RU" sz="16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18,1</a:t>
                      </a:r>
                      <a:endParaRPr lang="ru-RU" sz="16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13,9</a:t>
                      </a:r>
                      <a:endParaRPr lang="ru-RU" sz="16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Снижение на 4,2 б</a:t>
                      </a:r>
                      <a:endParaRPr lang="ru-RU" sz="16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432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Black" pitchFamily="34" charset="0"/>
                          <a:ea typeface="Times New Roman"/>
                          <a:cs typeface="Times New Roman"/>
                        </a:rPr>
                        <a:t>Английский язык                              </a:t>
                      </a:r>
                      <a:endParaRPr lang="ru-RU" sz="16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Black" pitchFamily="34" charset="0"/>
                          <a:ea typeface="Times New Roman"/>
                          <a:cs typeface="Times New Roman"/>
                        </a:rPr>
                        <a:t>Нет выбора</a:t>
                      </a:r>
                      <a:endParaRPr lang="ru-RU" sz="16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Black" pitchFamily="34" charset="0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6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432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Black" pitchFamily="34" charset="0"/>
                          <a:ea typeface="Times New Roman"/>
                          <a:cs typeface="Times New Roman"/>
                        </a:rPr>
                        <a:t>Литература</a:t>
                      </a:r>
                      <a:endParaRPr lang="ru-RU" sz="16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27,5</a:t>
                      </a:r>
                      <a:endParaRPr lang="ru-RU" sz="16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6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Увеличение на 3,5</a:t>
                      </a:r>
                      <a:endParaRPr lang="ru-RU" sz="16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432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Black" pitchFamily="34" charset="0"/>
                          <a:ea typeface="Times New Roman"/>
                          <a:cs typeface="Times New Roman"/>
                        </a:rPr>
                        <a:t>География</a:t>
                      </a:r>
                      <a:endParaRPr lang="ru-RU" sz="16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6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6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6706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Среднее значение по району</a:t>
                      </a:r>
                      <a:endParaRPr lang="ru-RU" sz="16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14,8</a:t>
                      </a:r>
                      <a:endParaRPr lang="ru-RU" sz="16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20,8</a:t>
                      </a:r>
                      <a:endParaRPr lang="ru-RU" sz="16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Увеличение на 6 </a:t>
                      </a:r>
                      <a:endParaRPr lang="ru-RU" sz="16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26465" y="386537"/>
            <a:ext cx="10939068" cy="400110"/>
          </a:xfrm>
        </p:spPr>
        <p:txBody>
          <a:bodyPr/>
          <a:lstStyle/>
          <a:p>
            <a:pPr algn="ctr"/>
            <a:r>
              <a:rPr lang="ru-RU" sz="2600" dirty="0" smtClean="0">
                <a:solidFill>
                  <a:schemeClr val="accent1"/>
                </a:solidFill>
                <a:latin typeface="Arial Black" pitchFamily="34" charset="0"/>
              </a:rPr>
              <a:t>ДОСТИЖЕНИЯ ИТОГОВОЙ АТТЕСТАЦИИ 11 КЛАСС (ЕГЭ)</a:t>
            </a:r>
            <a:endParaRPr lang="ru-RU" sz="26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57200" y="1219200"/>
          <a:ext cx="113538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11582400" cy="10528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740"/>
              </a:lnSpc>
              <a:spcBef>
                <a:spcPts val="100"/>
              </a:spcBef>
            </a:pPr>
            <a:r>
              <a:rPr lang="ru-RU" sz="2600" spc="-10" dirty="0" smtClean="0">
                <a:solidFill>
                  <a:schemeClr val="accent1"/>
                </a:solidFill>
                <a:latin typeface="Arial Black" pitchFamily="34" charset="0"/>
              </a:rPr>
              <a:t>ПРОБЛЕМЫ </a:t>
            </a:r>
            <a:br>
              <a:rPr lang="ru-RU" sz="2600" spc="-10" dirty="0" smtClean="0">
                <a:solidFill>
                  <a:schemeClr val="accent1"/>
                </a:solidFill>
                <a:latin typeface="Arial Black" pitchFamily="34" charset="0"/>
              </a:rPr>
            </a:br>
            <a:r>
              <a:rPr lang="ru-RU" sz="2600" spc="-10" dirty="0" smtClean="0">
                <a:solidFill>
                  <a:schemeClr val="accent1"/>
                </a:solidFill>
                <a:latin typeface="Arial Black" pitchFamily="34" charset="0"/>
              </a:rPr>
              <a:t>ЕСТЕСТВЕННО-НАУЧНОГО И МАТЕМАТИЧЕСКОГО ОБРАЗОВАНИЯ</a:t>
            </a:r>
            <a:endParaRPr sz="2600" spc="-1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914400" y="1295400"/>
            <a:ext cx="10884534" cy="255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4"/>
              </a:lnSpc>
              <a:spcBef>
                <a:spcPts val="95"/>
              </a:spcBef>
            </a:pPr>
            <a:r>
              <a:rPr lang="ru-RU" b="1" dirty="0" smtClean="0"/>
              <a:t>Распоряжение </a:t>
            </a:r>
            <a:r>
              <a:rPr lang="ru-RU" b="1" dirty="0" smtClean="0"/>
              <a:t>Правительства Российской Федерации от 19 ноября 2024 г. № 3333-р</a:t>
            </a:r>
            <a:endParaRPr spc="-20" dirty="0"/>
          </a:p>
        </p:txBody>
      </p:sp>
      <p:grpSp>
        <p:nvGrpSpPr>
          <p:cNvPr id="12" name="object 12"/>
          <p:cNvGrpSpPr/>
          <p:nvPr/>
        </p:nvGrpSpPr>
        <p:grpSpPr>
          <a:xfrm>
            <a:off x="9292970" y="3836796"/>
            <a:ext cx="2798445" cy="1990725"/>
            <a:chOff x="9292970" y="3836796"/>
            <a:chExt cx="2798445" cy="1990725"/>
          </a:xfrm>
        </p:grpSpPr>
        <p:sp>
          <p:nvSpPr>
            <p:cNvPr id="13" name="object 13"/>
            <p:cNvSpPr/>
            <p:nvPr/>
          </p:nvSpPr>
          <p:spPr>
            <a:xfrm>
              <a:off x="10346435" y="3836796"/>
              <a:ext cx="1154430" cy="985519"/>
            </a:xfrm>
            <a:custGeom>
              <a:avLst/>
              <a:gdLst/>
              <a:ahLst/>
              <a:cxnLst/>
              <a:rect l="l" t="t" r="r" b="b"/>
              <a:pathLst>
                <a:path w="1154429" h="985520">
                  <a:moveTo>
                    <a:pt x="779780" y="0"/>
                  </a:moveTo>
                  <a:lnTo>
                    <a:pt x="0" y="709421"/>
                  </a:lnTo>
                  <a:lnTo>
                    <a:pt x="1153922" y="985519"/>
                  </a:lnTo>
                  <a:lnTo>
                    <a:pt x="779780" y="0"/>
                  </a:lnTo>
                  <a:close/>
                </a:path>
              </a:pathLst>
            </a:custGeom>
            <a:solidFill>
              <a:srgbClr val="094899">
                <a:alpha val="6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116690" y="5050535"/>
              <a:ext cx="974725" cy="773430"/>
            </a:xfrm>
            <a:custGeom>
              <a:avLst/>
              <a:gdLst/>
              <a:ahLst/>
              <a:cxnLst/>
              <a:rect l="l" t="t" r="r" b="b"/>
              <a:pathLst>
                <a:path w="974725" h="773429">
                  <a:moveTo>
                    <a:pt x="402589" y="0"/>
                  </a:moveTo>
                  <a:lnTo>
                    <a:pt x="0" y="773061"/>
                  </a:lnTo>
                  <a:lnTo>
                    <a:pt x="974343" y="658025"/>
                  </a:lnTo>
                  <a:lnTo>
                    <a:pt x="402589" y="0"/>
                  </a:lnTo>
                  <a:close/>
                </a:path>
              </a:pathLst>
            </a:custGeom>
            <a:solidFill>
              <a:srgbClr val="094899">
                <a:alpha val="2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92970" y="4340224"/>
              <a:ext cx="1746250" cy="1487170"/>
            </a:xfrm>
            <a:custGeom>
              <a:avLst/>
              <a:gdLst/>
              <a:ahLst/>
              <a:cxnLst/>
              <a:rect l="l" t="t" r="r" b="b"/>
              <a:pathLst>
                <a:path w="1746250" h="1487170">
                  <a:moveTo>
                    <a:pt x="572261" y="0"/>
                  </a:moveTo>
                  <a:lnTo>
                    <a:pt x="0" y="1486776"/>
                  </a:lnTo>
                  <a:lnTo>
                    <a:pt x="1745742" y="1077468"/>
                  </a:lnTo>
                  <a:lnTo>
                    <a:pt x="572261" y="0"/>
                  </a:lnTo>
                  <a:close/>
                </a:path>
              </a:pathLst>
            </a:custGeom>
            <a:solidFill>
              <a:srgbClr val="094899">
                <a:alpha val="4196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447275" y="4323587"/>
              <a:ext cx="1792605" cy="1316990"/>
            </a:xfrm>
            <a:custGeom>
              <a:avLst/>
              <a:gdLst/>
              <a:ahLst/>
              <a:cxnLst/>
              <a:rect l="l" t="t" r="r" b="b"/>
              <a:pathLst>
                <a:path w="1792604" h="1316989">
                  <a:moveTo>
                    <a:pt x="0" y="1316736"/>
                  </a:moveTo>
                  <a:lnTo>
                    <a:pt x="896112" y="0"/>
                  </a:lnTo>
                  <a:lnTo>
                    <a:pt x="1792224" y="1316736"/>
                  </a:lnTo>
                  <a:lnTo>
                    <a:pt x="0" y="1316736"/>
                  </a:lnTo>
                  <a:close/>
                </a:path>
              </a:pathLst>
            </a:custGeom>
            <a:ln w="12192">
              <a:solidFill>
                <a:srgbClr val="094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838200" y="1676400"/>
            <a:ext cx="4648200" cy="457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ИЗУЧЕНИЕ ПРЕДМЕТОВ НА УГЛУБЛЕННОМ УРОВНЕ +10% ЕЖЕГОДНО</a:t>
            </a:r>
          </a:p>
          <a:p>
            <a:pPr marL="342900" indent="-342900" algn="l"/>
            <a:endParaRPr lang="ru-RU" b="1" dirty="0" smtClean="0">
              <a:solidFill>
                <a:schemeClr val="tx1"/>
              </a:solidFill>
            </a:endParaRPr>
          </a:p>
          <a:p>
            <a:pPr marL="342900" indent="-342900" algn="l"/>
            <a:r>
              <a:rPr lang="ru-RU" b="1" dirty="0" smtClean="0">
                <a:solidFill>
                  <a:schemeClr val="tx1"/>
                </a:solidFill>
              </a:rPr>
              <a:t>2.   УВЕЛИЧЕН ВЫБОР ЕГЭ ПО ПРЕДМЕТАМ  ЕНЦ  ДО 35% (В СРАВНЕНИИ С 2023)</a:t>
            </a:r>
          </a:p>
          <a:p>
            <a:pPr marL="342900" indent="-342900" algn="l"/>
            <a:endParaRPr lang="ru-RU" b="1" dirty="0" smtClean="0">
              <a:solidFill>
                <a:schemeClr val="tx1"/>
              </a:solidFill>
            </a:endParaRPr>
          </a:p>
          <a:p>
            <a:pPr marL="342900" indent="-342900" algn="l"/>
            <a:r>
              <a:rPr lang="ru-RU" b="1" dirty="0" smtClean="0">
                <a:solidFill>
                  <a:schemeClr val="tx1"/>
                </a:solidFill>
              </a:rPr>
              <a:t>3.   УВЕЛИЧЕНА ДО 30% ДОЛЯ УЧИТЕЛЕЙ-ПРЕДМЕТНИКОВ ЕНЦ  В ВОЗРАСТЕ ДО 35 ЛЕТ</a:t>
            </a:r>
          </a:p>
          <a:p>
            <a:pPr marL="342900" indent="-342900" algn="l"/>
            <a:endParaRPr lang="ru-RU" b="1" dirty="0" smtClean="0">
              <a:solidFill>
                <a:schemeClr val="tx1"/>
              </a:solidFill>
            </a:endParaRPr>
          </a:p>
          <a:p>
            <a:pPr marL="342900" indent="-342900" algn="l"/>
            <a:r>
              <a:rPr lang="ru-RU" b="1" dirty="0" smtClean="0">
                <a:solidFill>
                  <a:schemeClr val="tx1"/>
                </a:solidFill>
              </a:rPr>
              <a:t>4.   КОЛИЧЕСТВО ЦЕЛЕВЫХ ДОГОВОРОВ К 2030 ГОДУ  УВЕЛИЧЕНО В 3 РАЗА В СРАВНЕНИИ С 2024 ГОДОМ</a:t>
            </a:r>
          </a:p>
          <a:p>
            <a:pPr marL="342900" indent="-342900" algn="just">
              <a:buAutoNum type="arabicPeriod"/>
            </a:pP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400800" y="1676400"/>
            <a:ext cx="4648200" cy="464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>
              <a:buAutoNum type="arabicPeriod"/>
            </a:pPr>
            <a:r>
              <a:rPr lang="ru-RU" dirty="0" smtClean="0">
                <a:solidFill>
                  <a:srgbClr val="00B050"/>
                </a:solidFill>
              </a:rPr>
              <a:t>+</a:t>
            </a:r>
            <a:r>
              <a:rPr lang="ru-RU" b="1" dirty="0" smtClean="0">
                <a:solidFill>
                  <a:srgbClr val="00B050"/>
                </a:solidFill>
              </a:rPr>
              <a:t>35%  </a:t>
            </a:r>
            <a:r>
              <a:rPr lang="ru-RU" b="1" dirty="0" smtClean="0">
                <a:solidFill>
                  <a:srgbClr val="00B050"/>
                </a:solidFill>
              </a:rPr>
              <a:t>УВЕЛИЧЕНИЕ  </a:t>
            </a:r>
            <a:r>
              <a:rPr lang="ru-RU" b="1" dirty="0" smtClean="0">
                <a:solidFill>
                  <a:schemeClr val="tx1"/>
                </a:solidFill>
              </a:rPr>
              <a:t>ИЗУЧЕНИЯ ПРЕДМЕТОВ НА УГЛУБЛЕННОМ УРОВНЕ  (В СРАВНЕНИИ С 2024Г.)</a:t>
            </a:r>
          </a:p>
          <a:p>
            <a:pPr marL="342900" indent="-342900" algn="l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ВЫБОР ЕГЭ: </a:t>
            </a:r>
            <a:r>
              <a:rPr lang="ru-RU" b="1" dirty="0" smtClean="0">
                <a:solidFill>
                  <a:srgbClr val="00B050"/>
                </a:solidFill>
              </a:rPr>
              <a:t>МАТЕМАТИКА</a:t>
            </a:r>
            <a:r>
              <a:rPr lang="ru-RU" b="1" dirty="0" smtClean="0">
                <a:solidFill>
                  <a:schemeClr val="tx1"/>
                </a:solidFill>
              </a:rPr>
              <a:t> ПРОФИЛЬНАЯ УВЕЛИЧЕНИЕ ДО  </a:t>
            </a:r>
            <a:r>
              <a:rPr lang="ru-RU" b="1" dirty="0" smtClean="0">
                <a:solidFill>
                  <a:srgbClr val="00B050"/>
                </a:solidFill>
              </a:rPr>
              <a:t>25% (+ 9%  </a:t>
            </a:r>
            <a:r>
              <a:rPr lang="ru-RU" b="1" dirty="0" smtClean="0">
                <a:solidFill>
                  <a:schemeClr val="tx1"/>
                </a:solidFill>
              </a:rPr>
              <a:t>К 2023), </a:t>
            </a:r>
            <a:r>
              <a:rPr lang="ru-RU" b="1" dirty="0" smtClean="0">
                <a:solidFill>
                  <a:srgbClr val="00B050"/>
                </a:solidFill>
              </a:rPr>
              <a:t>ФИЗИКА</a:t>
            </a:r>
            <a:r>
              <a:rPr lang="ru-RU" b="1" dirty="0" smtClean="0">
                <a:solidFill>
                  <a:schemeClr val="tx1"/>
                </a:solidFill>
              </a:rPr>
              <a:t> ДО </a:t>
            </a:r>
            <a:r>
              <a:rPr lang="ru-RU" b="1" dirty="0" smtClean="0">
                <a:solidFill>
                  <a:srgbClr val="00B050"/>
                </a:solidFill>
              </a:rPr>
              <a:t>16,2 (+7% </a:t>
            </a:r>
            <a:r>
              <a:rPr lang="ru-RU" b="1" dirty="0" smtClean="0">
                <a:solidFill>
                  <a:schemeClr val="tx1"/>
                </a:solidFill>
              </a:rPr>
              <a:t>К 2023), </a:t>
            </a:r>
            <a:r>
              <a:rPr lang="ru-RU" b="1" dirty="0" smtClean="0">
                <a:solidFill>
                  <a:srgbClr val="FF0000"/>
                </a:solidFill>
              </a:rPr>
              <a:t>ИНФОРМАТИКА  0% (- 2,5 % К 2023), БИОЛОГИЯ  8,8 % (- 13,9% К 2023), ХИМИЯ 2,9 % ( - 6,4% К 2023)</a:t>
            </a:r>
          </a:p>
          <a:p>
            <a:pPr marL="342900" indent="-342900" algn="l">
              <a:buAutoNum type="arabicPeriod"/>
            </a:pPr>
            <a:r>
              <a:rPr lang="ru-RU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13% </a:t>
            </a:r>
            <a:r>
              <a:rPr lang="ru-RU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УЧИТЕЛЕЙ  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ЕНЦ 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ВОЗРАСТЕ ДО 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35 </a:t>
            </a:r>
            <a:r>
              <a:rPr lang="ru-RU" b="1" dirty="0" smtClean="0">
                <a:solidFill>
                  <a:schemeClr val="tx1"/>
                </a:solidFill>
              </a:rPr>
              <a:t>ЛЕТ</a:t>
            </a:r>
          </a:p>
          <a:p>
            <a:pPr marL="342900" indent="-342900" algn="l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КОЛИЧЕСТВО ДОГОВОРОВ 4, К  2030 ГОДУ ДОЛЖНО БЫТЬ 12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76400" y="1752600"/>
            <a:ext cx="2971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ПЛАН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15200" y="1828800"/>
            <a:ext cx="2971800" cy="30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ФАКТ 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124" y="199135"/>
            <a:ext cx="11168076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pc="-10" dirty="0" smtClean="0">
                <a:solidFill>
                  <a:schemeClr val="accent1"/>
                </a:solidFill>
                <a:latin typeface="Arial Black" pitchFamily="34" charset="0"/>
                <a:cs typeface="Microsoft Sans Serif"/>
              </a:rPr>
              <a:t>ПРОБЛЕМНОЕ</a:t>
            </a:r>
            <a:r>
              <a:rPr lang="ru-RU" spc="-50" dirty="0" smtClean="0">
                <a:solidFill>
                  <a:schemeClr val="accent1"/>
                </a:solidFill>
                <a:latin typeface="Arial Black" pitchFamily="34" charset="0"/>
                <a:cs typeface="Microsoft Sans Serif"/>
              </a:rPr>
              <a:t> </a:t>
            </a:r>
            <a:r>
              <a:rPr lang="ru-RU" spc="-20" dirty="0" smtClean="0">
                <a:solidFill>
                  <a:schemeClr val="accent1"/>
                </a:solidFill>
                <a:latin typeface="Arial Black" pitchFamily="34" charset="0"/>
                <a:cs typeface="Microsoft Sans Serif"/>
              </a:rPr>
              <a:t>ПОЛЕ ЕСТЕСТВЕННО-НУЧНОГО И МАТЕМАТИЧЕСКОГО ОБРАЗОВАНИЯ</a:t>
            </a:r>
            <a:br>
              <a:rPr lang="ru-RU" spc="-20" dirty="0" smtClean="0">
                <a:solidFill>
                  <a:schemeClr val="accent1"/>
                </a:solidFill>
                <a:latin typeface="Arial Black" pitchFamily="34" charset="0"/>
                <a:cs typeface="Microsoft Sans Serif"/>
              </a:rPr>
            </a:br>
            <a:r>
              <a:rPr lang="ru-RU" spc="-20" dirty="0" smtClean="0">
                <a:solidFill>
                  <a:schemeClr val="accent1"/>
                </a:solidFill>
                <a:latin typeface="Arial Black" pitchFamily="34" charset="0"/>
                <a:cs typeface="Microsoft Sans Serif"/>
              </a:rPr>
              <a:t> </a:t>
            </a:r>
            <a:r>
              <a:rPr lang="ru-RU" dirty="0" smtClean="0">
                <a:solidFill>
                  <a:schemeClr val="accent1"/>
                </a:solidFill>
                <a:latin typeface="Arial Black" pitchFamily="34" charset="0"/>
                <a:cs typeface="Microsoft Sans Serif"/>
              </a:rPr>
              <a:t>И</a:t>
            </a:r>
            <a:r>
              <a:rPr lang="ru-RU" spc="-45" dirty="0" smtClean="0">
                <a:solidFill>
                  <a:schemeClr val="accent1"/>
                </a:solidFill>
                <a:latin typeface="Arial Black" pitchFamily="34" charset="0"/>
                <a:cs typeface="Microsoft Sans Serif"/>
              </a:rPr>
              <a:t> </a:t>
            </a:r>
            <a:r>
              <a:rPr lang="ru-RU" spc="-35" dirty="0" smtClean="0">
                <a:solidFill>
                  <a:schemeClr val="accent1"/>
                </a:solidFill>
                <a:latin typeface="Arial Black" pitchFamily="34" charset="0"/>
                <a:cs typeface="Microsoft Sans Serif"/>
              </a:rPr>
              <a:t>НЕОБХОДИМЫЕ</a:t>
            </a:r>
            <a:r>
              <a:rPr lang="ru-RU" spc="-45" dirty="0" smtClean="0">
                <a:solidFill>
                  <a:schemeClr val="accent1"/>
                </a:solidFill>
                <a:latin typeface="Arial Black" pitchFamily="34" charset="0"/>
                <a:cs typeface="Microsoft Sans Serif"/>
              </a:rPr>
              <a:t> </a:t>
            </a:r>
            <a:r>
              <a:rPr lang="ru-RU" spc="-10" dirty="0" smtClean="0">
                <a:solidFill>
                  <a:schemeClr val="accent1"/>
                </a:solidFill>
                <a:latin typeface="Arial Black" pitchFamily="34" charset="0"/>
                <a:cs typeface="Microsoft Sans Serif"/>
              </a:rPr>
              <a:t>ДЕЙСТВИЯ</a:t>
            </a:r>
            <a:endParaRPr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61075" y="1045845"/>
            <a:ext cx="57848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Microsoft Sans Serif"/>
              <a:cs typeface="Microsoft Sans Serif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57200" y="1371600"/>
            <a:ext cx="11325225" cy="2153920"/>
            <a:chOff x="434340" y="1603247"/>
            <a:chExt cx="11325225" cy="2153920"/>
          </a:xfrm>
        </p:grpSpPr>
        <p:grpSp>
          <p:nvGrpSpPr>
            <p:cNvPr id="13" name="object 6"/>
            <p:cNvGrpSpPr/>
            <p:nvPr/>
          </p:nvGrpSpPr>
          <p:grpSpPr>
            <a:xfrm>
              <a:off x="434340" y="1603247"/>
              <a:ext cx="11325225" cy="2153920"/>
              <a:chOff x="434340" y="1603247"/>
              <a:chExt cx="11325225" cy="2153920"/>
            </a:xfrm>
          </p:grpSpPr>
          <p:sp>
            <p:nvSpPr>
              <p:cNvPr id="22" name="object 7"/>
              <p:cNvSpPr/>
              <p:nvPr/>
            </p:nvSpPr>
            <p:spPr>
              <a:xfrm>
                <a:off x="448818" y="1617725"/>
                <a:ext cx="11296015" cy="2124710"/>
              </a:xfrm>
              <a:custGeom>
                <a:avLst/>
                <a:gdLst/>
                <a:ahLst/>
                <a:cxnLst/>
                <a:rect l="l" t="t" r="r" b="b"/>
                <a:pathLst>
                  <a:path w="11296015" h="2124710">
                    <a:moveTo>
                      <a:pt x="10818241" y="0"/>
                    </a:moveTo>
                    <a:lnTo>
                      <a:pt x="477697" y="0"/>
                    </a:lnTo>
                    <a:lnTo>
                      <a:pt x="428857" y="2466"/>
                    </a:lnTo>
                    <a:lnTo>
                      <a:pt x="381427" y="9704"/>
                    </a:lnTo>
                    <a:lnTo>
                      <a:pt x="335648" y="21475"/>
                    </a:lnTo>
                    <a:lnTo>
                      <a:pt x="291759" y="37538"/>
                    </a:lnTo>
                    <a:lnTo>
                      <a:pt x="250002" y="57653"/>
                    </a:lnTo>
                    <a:lnTo>
                      <a:pt x="210615" y="81579"/>
                    </a:lnTo>
                    <a:lnTo>
                      <a:pt x="173841" y="109077"/>
                    </a:lnTo>
                    <a:lnTo>
                      <a:pt x="139917" y="139906"/>
                    </a:lnTo>
                    <a:lnTo>
                      <a:pt x="109085" y="173826"/>
                    </a:lnTo>
                    <a:lnTo>
                      <a:pt x="81585" y="210597"/>
                    </a:lnTo>
                    <a:lnTo>
                      <a:pt x="57657" y="249980"/>
                    </a:lnTo>
                    <a:lnTo>
                      <a:pt x="37541" y="291732"/>
                    </a:lnTo>
                    <a:lnTo>
                      <a:pt x="21477" y="335616"/>
                    </a:lnTo>
                    <a:lnTo>
                      <a:pt x="9705" y="381389"/>
                    </a:lnTo>
                    <a:lnTo>
                      <a:pt x="2466" y="428813"/>
                    </a:lnTo>
                    <a:lnTo>
                      <a:pt x="0" y="477647"/>
                    </a:lnTo>
                    <a:lnTo>
                      <a:pt x="0" y="1646809"/>
                    </a:lnTo>
                    <a:lnTo>
                      <a:pt x="2466" y="1695642"/>
                    </a:lnTo>
                    <a:lnTo>
                      <a:pt x="9705" y="1743066"/>
                    </a:lnTo>
                    <a:lnTo>
                      <a:pt x="21477" y="1788839"/>
                    </a:lnTo>
                    <a:lnTo>
                      <a:pt x="37541" y="1832723"/>
                    </a:lnTo>
                    <a:lnTo>
                      <a:pt x="57657" y="1874475"/>
                    </a:lnTo>
                    <a:lnTo>
                      <a:pt x="81585" y="1913858"/>
                    </a:lnTo>
                    <a:lnTo>
                      <a:pt x="109085" y="1950629"/>
                    </a:lnTo>
                    <a:lnTo>
                      <a:pt x="139917" y="1984549"/>
                    </a:lnTo>
                    <a:lnTo>
                      <a:pt x="173841" y="2015378"/>
                    </a:lnTo>
                    <a:lnTo>
                      <a:pt x="210615" y="2042876"/>
                    </a:lnTo>
                    <a:lnTo>
                      <a:pt x="250002" y="2066802"/>
                    </a:lnTo>
                    <a:lnTo>
                      <a:pt x="291759" y="2086917"/>
                    </a:lnTo>
                    <a:lnTo>
                      <a:pt x="335648" y="2102980"/>
                    </a:lnTo>
                    <a:lnTo>
                      <a:pt x="381427" y="2114751"/>
                    </a:lnTo>
                    <a:lnTo>
                      <a:pt x="428857" y="2121989"/>
                    </a:lnTo>
                    <a:lnTo>
                      <a:pt x="477697" y="2124456"/>
                    </a:lnTo>
                    <a:lnTo>
                      <a:pt x="10818241" y="2124456"/>
                    </a:lnTo>
                    <a:lnTo>
                      <a:pt x="10867074" y="2121989"/>
                    </a:lnTo>
                    <a:lnTo>
                      <a:pt x="10914498" y="2114751"/>
                    </a:lnTo>
                    <a:lnTo>
                      <a:pt x="10960271" y="2102980"/>
                    </a:lnTo>
                    <a:lnTo>
                      <a:pt x="11004155" y="2086917"/>
                    </a:lnTo>
                    <a:lnTo>
                      <a:pt x="11045907" y="2066802"/>
                    </a:lnTo>
                    <a:lnTo>
                      <a:pt x="11085290" y="2042876"/>
                    </a:lnTo>
                    <a:lnTo>
                      <a:pt x="11122061" y="2015378"/>
                    </a:lnTo>
                    <a:lnTo>
                      <a:pt x="11155981" y="1984549"/>
                    </a:lnTo>
                    <a:lnTo>
                      <a:pt x="11186810" y="1950629"/>
                    </a:lnTo>
                    <a:lnTo>
                      <a:pt x="11214308" y="1913858"/>
                    </a:lnTo>
                    <a:lnTo>
                      <a:pt x="11238234" y="1874475"/>
                    </a:lnTo>
                    <a:lnTo>
                      <a:pt x="11258349" y="1832723"/>
                    </a:lnTo>
                    <a:lnTo>
                      <a:pt x="11274412" y="1788839"/>
                    </a:lnTo>
                    <a:lnTo>
                      <a:pt x="11286183" y="1743066"/>
                    </a:lnTo>
                    <a:lnTo>
                      <a:pt x="11293421" y="1695642"/>
                    </a:lnTo>
                    <a:lnTo>
                      <a:pt x="11295888" y="1646809"/>
                    </a:lnTo>
                    <a:lnTo>
                      <a:pt x="11295888" y="477647"/>
                    </a:lnTo>
                    <a:lnTo>
                      <a:pt x="11293421" y="428813"/>
                    </a:lnTo>
                    <a:lnTo>
                      <a:pt x="11286183" y="381389"/>
                    </a:lnTo>
                    <a:lnTo>
                      <a:pt x="11274412" y="335616"/>
                    </a:lnTo>
                    <a:lnTo>
                      <a:pt x="11258349" y="291732"/>
                    </a:lnTo>
                    <a:lnTo>
                      <a:pt x="11238234" y="249980"/>
                    </a:lnTo>
                    <a:lnTo>
                      <a:pt x="11214308" y="210597"/>
                    </a:lnTo>
                    <a:lnTo>
                      <a:pt x="11186810" y="173826"/>
                    </a:lnTo>
                    <a:lnTo>
                      <a:pt x="11155981" y="139906"/>
                    </a:lnTo>
                    <a:lnTo>
                      <a:pt x="11122061" y="109077"/>
                    </a:lnTo>
                    <a:lnTo>
                      <a:pt x="11085290" y="81579"/>
                    </a:lnTo>
                    <a:lnTo>
                      <a:pt x="11045907" y="57653"/>
                    </a:lnTo>
                    <a:lnTo>
                      <a:pt x="11004155" y="37538"/>
                    </a:lnTo>
                    <a:lnTo>
                      <a:pt x="10960271" y="21475"/>
                    </a:lnTo>
                    <a:lnTo>
                      <a:pt x="10914498" y="9704"/>
                    </a:lnTo>
                    <a:lnTo>
                      <a:pt x="10867074" y="2466"/>
                    </a:lnTo>
                    <a:lnTo>
                      <a:pt x="10818241" y="0"/>
                    </a:lnTo>
                    <a:close/>
                  </a:path>
                </a:pathLst>
              </a:custGeom>
              <a:solidFill>
                <a:srgbClr val="BEBEBE">
                  <a:alpha val="25097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8"/>
              <p:cNvSpPr/>
              <p:nvPr/>
            </p:nvSpPr>
            <p:spPr>
              <a:xfrm>
                <a:off x="448818" y="1617725"/>
                <a:ext cx="11296015" cy="2124710"/>
              </a:xfrm>
              <a:custGeom>
                <a:avLst/>
                <a:gdLst/>
                <a:ahLst/>
                <a:cxnLst/>
                <a:rect l="l" t="t" r="r" b="b"/>
                <a:pathLst>
                  <a:path w="11296015" h="2124710">
                    <a:moveTo>
                      <a:pt x="0" y="477647"/>
                    </a:moveTo>
                    <a:lnTo>
                      <a:pt x="2466" y="428813"/>
                    </a:lnTo>
                    <a:lnTo>
                      <a:pt x="9705" y="381389"/>
                    </a:lnTo>
                    <a:lnTo>
                      <a:pt x="21477" y="335616"/>
                    </a:lnTo>
                    <a:lnTo>
                      <a:pt x="37541" y="291732"/>
                    </a:lnTo>
                    <a:lnTo>
                      <a:pt x="57657" y="249980"/>
                    </a:lnTo>
                    <a:lnTo>
                      <a:pt x="81585" y="210597"/>
                    </a:lnTo>
                    <a:lnTo>
                      <a:pt x="109085" y="173826"/>
                    </a:lnTo>
                    <a:lnTo>
                      <a:pt x="139917" y="139906"/>
                    </a:lnTo>
                    <a:lnTo>
                      <a:pt x="173841" y="109077"/>
                    </a:lnTo>
                    <a:lnTo>
                      <a:pt x="210615" y="81579"/>
                    </a:lnTo>
                    <a:lnTo>
                      <a:pt x="250002" y="57653"/>
                    </a:lnTo>
                    <a:lnTo>
                      <a:pt x="291759" y="37538"/>
                    </a:lnTo>
                    <a:lnTo>
                      <a:pt x="335648" y="21475"/>
                    </a:lnTo>
                    <a:lnTo>
                      <a:pt x="381427" y="9704"/>
                    </a:lnTo>
                    <a:lnTo>
                      <a:pt x="428857" y="2466"/>
                    </a:lnTo>
                    <a:lnTo>
                      <a:pt x="477697" y="0"/>
                    </a:lnTo>
                    <a:lnTo>
                      <a:pt x="10818241" y="0"/>
                    </a:lnTo>
                    <a:lnTo>
                      <a:pt x="10867074" y="2466"/>
                    </a:lnTo>
                    <a:lnTo>
                      <a:pt x="10914498" y="9704"/>
                    </a:lnTo>
                    <a:lnTo>
                      <a:pt x="10960271" y="21475"/>
                    </a:lnTo>
                    <a:lnTo>
                      <a:pt x="11004155" y="37538"/>
                    </a:lnTo>
                    <a:lnTo>
                      <a:pt x="11045907" y="57653"/>
                    </a:lnTo>
                    <a:lnTo>
                      <a:pt x="11085290" y="81579"/>
                    </a:lnTo>
                    <a:lnTo>
                      <a:pt x="11122061" y="109077"/>
                    </a:lnTo>
                    <a:lnTo>
                      <a:pt x="11155981" y="139906"/>
                    </a:lnTo>
                    <a:lnTo>
                      <a:pt x="11186810" y="173826"/>
                    </a:lnTo>
                    <a:lnTo>
                      <a:pt x="11214308" y="210597"/>
                    </a:lnTo>
                    <a:lnTo>
                      <a:pt x="11238234" y="249980"/>
                    </a:lnTo>
                    <a:lnTo>
                      <a:pt x="11258349" y="291732"/>
                    </a:lnTo>
                    <a:lnTo>
                      <a:pt x="11274412" y="335616"/>
                    </a:lnTo>
                    <a:lnTo>
                      <a:pt x="11286183" y="381389"/>
                    </a:lnTo>
                    <a:lnTo>
                      <a:pt x="11293421" y="428813"/>
                    </a:lnTo>
                    <a:lnTo>
                      <a:pt x="11295888" y="477647"/>
                    </a:lnTo>
                    <a:lnTo>
                      <a:pt x="11295888" y="1646809"/>
                    </a:lnTo>
                    <a:lnTo>
                      <a:pt x="11293421" y="1695642"/>
                    </a:lnTo>
                    <a:lnTo>
                      <a:pt x="11286183" y="1743066"/>
                    </a:lnTo>
                    <a:lnTo>
                      <a:pt x="11274412" y="1788839"/>
                    </a:lnTo>
                    <a:lnTo>
                      <a:pt x="11258349" y="1832723"/>
                    </a:lnTo>
                    <a:lnTo>
                      <a:pt x="11238234" y="1874475"/>
                    </a:lnTo>
                    <a:lnTo>
                      <a:pt x="11214308" y="1913858"/>
                    </a:lnTo>
                    <a:lnTo>
                      <a:pt x="11186810" y="1950629"/>
                    </a:lnTo>
                    <a:lnTo>
                      <a:pt x="11155981" y="1984549"/>
                    </a:lnTo>
                    <a:lnTo>
                      <a:pt x="11122061" y="2015378"/>
                    </a:lnTo>
                    <a:lnTo>
                      <a:pt x="11085290" y="2042876"/>
                    </a:lnTo>
                    <a:lnTo>
                      <a:pt x="11045907" y="2066802"/>
                    </a:lnTo>
                    <a:lnTo>
                      <a:pt x="11004155" y="2086917"/>
                    </a:lnTo>
                    <a:lnTo>
                      <a:pt x="10960271" y="2102980"/>
                    </a:lnTo>
                    <a:lnTo>
                      <a:pt x="10914498" y="2114751"/>
                    </a:lnTo>
                    <a:lnTo>
                      <a:pt x="10867074" y="2121989"/>
                    </a:lnTo>
                    <a:lnTo>
                      <a:pt x="10818241" y="2124456"/>
                    </a:lnTo>
                    <a:lnTo>
                      <a:pt x="477697" y="2124456"/>
                    </a:lnTo>
                    <a:lnTo>
                      <a:pt x="428857" y="2121989"/>
                    </a:lnTo>
                    <a:lnTo>
                      <a:pt x="381427" y="2114751"/>
                    </a:lnTo>
                    <a:lnTo>
                      <a:pt x="335648" y="2102980"/>
                    </a:lnTo>
                    <a:lnTo>
                      <a:pt x="291759" y="2086917"/>
                    </a:lnTo>
                    <a:lnTo>
                      <a:pt x="250002" y="2066802"/>
                    </a:lnTo>
                    <a:lnTo>
                      <a:pt x="210615" y="2042876"/>
                    </a:lnTo>
                    <a:lnTo>
                      <a:pt x="173841" y="2015378"/>
                    </a:lnTo>
                    <a:lnTo>
                      <a:pt x="139917" y="1984549"/>
                    </a:lnTo>
                    <a:lnTo>
                      <a:pt x="109085" y="1950629"/>
                    </a:lnTo>
                    <a:lnTo>
                      <a:pt x="81585" y="1913858"/>
                    </a:lnTo>
                    <a:lnTo>
                      <a:pt x="57657" y="1874475"/>
                    </a:lnTo>
                    <a:lnTo>
                      <a:pt x="37541" y="1832723"/>
                    </a:lnTo>
                    <a:lnTo>
                      <a:pt x="21477" y="1788839"/>
                    </a:lnTo>
                    <a:lnTo>
                      <a:pt x="9705" y="1743066"/>
                    </a:lnTo>
                    <a:lnTo>
                      <a:pt x="2466" y="1695642"/>
                    </a:lnTo>
                    <a:lnTo>
                      <a:pt x="0" y="1646809"/>
                    </a:lnTo>
                    <a:lnTo>
                      <a:pt x="0" y="477647"/>
                    </a:lnTo>
                    <a:close/>
                  </a:path>
                </a:pathLst>
              </a:custGeom>
              <a:ln w="28956">
                <a:solidFill>
                  <a:srgbClr val="035B99"/>
                </a:solidFill>
                <a:prstDash val="sysDash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4" name="object 9"/>
            <p:cNvSpPr txBox="1"/>
            <p:nvPr/>
          </p:nvSpPr>
          <p:spPr>
            <a:xfrm>
              <a:off x="1669542" y="1792350"/>
              <a:ext cx="2188210" cy="4216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533400" marR="5080" indent="-521334">
                <a:lnSpc>
                  <a:spcPct val="100000"/>
                </a:lnSpc>
                <a:spcBef>
                  <a:spcPts val="95"/>
                </a:spcBef>
              </a:pPr>
              <a:r>
                <a:rPr sz="1300" b="1" dirty="0">
                  <a:latin typeface="Microsoft Sans Serif"/>
                  <a:cs typeface="Microsoft Sans Serif"/>
                </a:rPr>
                <a:t>Высокая</a:t>
              </a:r>
              <a:r>
                <a:rPr sz="1300" b="1" spc="-50" dirty="0">
                  <a:latin typeface="Microsoft Sans Serif"/>
                  <a:cs typeface="Microsoft Sans Serif"/>
                </a:rPr>
                <a:t> </a:t>
              </a:r>
              <a:r>
                <a:rPr sz="1300" b="1" spc="-20" dirty="0">
                  <a:latin typeface="Microsoft Sans Serif"/>
                  <a:cs typeface="Microsoft Sans Serif"/>
                </a:rPr>
                <a:t>нагрузка</a:t>
              </a:r>
              <a:r>
                <a:rPr sz="1300" b="1" spc="-35" dirty="0">
                  <a:latin typeface="Microsoft Sans Serif"/>
                  <a:cs typeface="Microsoft Sans Serif"/>
                </a:rPr>
                <a:t> </a:t>
              </a:r>
              <a:r>
                <a:rPr sz="1300" b="1" spc="-25" dirty="0">
                  <a:latin typeface="Microsoft Sans Serif"/>
                  <a:cs typeface="Microsoft Sans Serif"/>
                </a:rPr>
                <a:t>педагогов </a:t>
              </a:r>
              <a:r>
                <a:rPr sz="1300" b="1" dirty="0">
                  <a:latin typeface="Microsoft Sans Serif"/>
                  <a:cs typeface="Microsoft Sans Serif"/>
                </a:rPr>
                <a:t>от</a:t>
              </a:r>
              <a:r>
                <a:rPr sz="1300" b="1" spc="-5" dirty="0">
                  <a:latin typeface="Microsoft Sans Serif"/>
                  <a:cs typeface="Microsoft Sans Serif"/>
                </a:rPr>
                <a:t> </a:t>
              </a:r>
              <a:r>
                <a:rPr sz="1300" b="1" dirty="0">
                  <a:latin typeface="Microsoft Sans Serif"/>
                  <a:cs typeface="Microsoft Sans Serif"/>
                </a:rPr>
                <a:t>1,</a:t>
              </a:r>
              <a:r>
                <a:rPr sz="1300" b="1" spc="-5" dirty="0">
                  <a:latin typeface="Microsoft Sans Serif"/>
                  <a:cs typeface="Microsoft Sans Serif"/>
                </a:rPr>
                <a:t> </a:t>
              </a:r>
              <a:r>
                <a:rPr sz="1300" b="1" dirty="0">
                  <a:latin typeface="Microsoft Sans Serif"/>
                  <a:cs typeface="Microsoft Sans Serif"/>
                </a:rPr>
                <a:t>85</a:t>
              </a:r>
              <a:r>
                <a:rPr sz="1300" b="1" spc="-5" dirty="0">
                  <a:latin typeface="Microsoft Sans Serif"/>
                  <a:cs typeface="Microsoft Sans Serif"/>
                </a:rPr>
                <a:t> </a:t>
              </a:r>
              <a:r>
                <a:rPr sz="1300" b="1" spc="-10" dirty="0">
                  <a:latin typeface="Microsoft Sans Serif"/>
                  <a:cs typeface="Microsoft Sans Serif"/>
                </a:rPr>
                <a:t>ставки</a:t>
              </a:r>
              <a:endParaRPr sz="1300" b="1" dirty="0">
                <a:latin typeface="Microsoft Sans Serif"/>
                <a:cs typeface="Microsoft Sans Serif"/>
              </a:endParaRPr>
            </a:p>
          </p:txBody>
        </p:sp>
        <p:sp>
          <p:nvSpPr>
            <p:cNvPr id="15" name="object 10"/>
            <p:cNvSpPr txBox="1"/>
            <p:nvPr/>
          </p:nvSpPr>
          <p:spPr>
            <a:xfrm>
              <a:off x="4171569" y="1792350"/>
              <a:ext cx="2012950" cy="4216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635" algn="ctr">
                <a:lnSpc>
                  <a:spcPct val="100000"/>
                </a:lnSpc>
                <a:spcBef>
                  <a:spcPts val="95"/>
                </a:spcBef>
              </a:pPr>
              <a:r>
                <a:rPr sz="1300" b="1" spc="-20" dirty="0">
                  <a:latin typeface="Microsoft Sans Serif"/>
                  <a:cs typeface="Microsoft Sans Serif"/>
                </a:rPr>
                <a:t>Гендерный</a:t>
              </a:r>
              <a:r>
                <a:rPr sz="1300" b="1" spc="-15" dirty="0">
                  <a:latin typeface="Microsoft Sans Serif"/>
                  <a:cs typeface="Microsoft Sans Serif"/>
                </a:rPr>
                <a:t> </a:t>
              </a:r>
              <a:r>
                <a:rPr sz="1300" b="1" spc="-10" dirty="0">
                  <a:latin typeface="Microsoft Sans Serif"/>
                  <a:cs typeface="Microsoft Sans Serif"/>
                </a:rPr>
                <a:t>дисбаланс</a:t>
              </a:r>
              <a:endParaRPr sz="1300" b="1" dirty="0">
                <a:latin typeface="Microsoft Sans Serif"/>
                <a:cs typeface="Microsoft Sans Serif"/>
              </a:endParaRPr>
            </a:p>
            <a:p>
              <a:pPr algn="ctr">
                <a:lnSpc>
                  <a:spcPct val="100000"/>
                </a:lnSpc>
              </a:pPr>
              <a:r>
                <a:rPr sz="1300" b="1" dirty="0">
                  <a:latin typeface="Microsoft Sans Serif"/>
                  <a:cs typeface="Microsoft Sans Serif"/>
                </a:rPr>
                <a:t>в</a:t>
              </a:r>
              <a:r>
                <a:rPr sz="1300" b="1" spc="-10" dirty="0">
                  <a:latin typeface="Microsoft Sans Serif"/>
                  <a:cs typeface="Microsoft Sans Serif"/>
                </a:rPr>
                <a:t> </a:t>
              </a:r>
              <a:r>
                <a:rPr sz="1300" b="1" spc="-20" dirty="0">
                  <a:latin typeface="Microsoft Sans Serif"/>
                  <a:cs typeface="Microsoft Sans Serif"/>
                </a:rPr>
                <a:t>педагогическом</a:t>
              </a:r>
              <a:r>
                <a:rPr sz="1300" b="1" spc="45" dirty="0">
                  <a:latin typeface="Microsoft Sans Serif"/>
                  <a:cs typeface="Microsoft Sans Serif"/>
                </a:rPr>
                <a:t> </a:t>
              </a:r>
              <a:r>
                <a:rPr sz="1300" b="1" spc="-10" dirty="0">
                  <a:latin typeface="Microsoft Sans Serif"/>
                  <a:cs typeface="Microsoft Sans Serif"/>
                </a:rPr>
                <a:t>составе</a:t>
              </a:r>
              <a:endParaRPr sz="1300" b="1" dirty="0">
                <a:latin typeface="Microsoft Sans Serif"/>
                <a:cs typeface="Microsoft Sans Serif"/>
              </a:endParaRPr>
            </a:p>
          </p:txBody>
        </p:sp>
        <p:sp>
          <p:nvSpPr>
            <p:cNvPr id="16" name="object 11"/>
            <p:cNvSpPr txBox="1"/>
            <p:nvPr/>
          </p:nvSpPr>
          <p:spPr>
            <a:xfrm>
              <a:off x="6537197" y="1792350"/>
              <a:ext cx="1811020" cy="4216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554990" marR="5080" indent="-542925">
                <a:lnSpc>
                  <a:spcPct val="100000"/>
                </a:lnSpc>
                <a:spcBef>
                  <a:spcPts val="95"/>
                </a:spcBef>
              </a:pPr>
              <a:r>
                <a:rPr sz="1300" b="1" spc="-10" dirty="0">
                  <a:latin typeface="Microsoft Sans Serif"/>
                  <a:cs typeface="Microsoft Sans Serif"/>
                </a:rPr>
                <a:t>Количество</a:t>
              </a:r>
              <a:r>
                <a:rPr sz="1300" b="1" spc="-15" dirty="0">
                  <a:latin typeface="Microsoft Sans Serif"/>
                  <a:cs typeface="Microsoft Sans Serif"/>
                </a:rPr>
                <a:t> </a:t>
              </a:r>
              <a:r>
                <a:rPr sz="1300" b="1" dirty="0">
                  <a:latin typeface="Microsoft Sans Serif"/>
                  <a:cs typeface="Microsoft Sans Serif"/>
                </a:rPr>
                <a:t>не</a:t>
              </a:r>
              <a:r>
                <a:rPr sz="1300" b="1" spc="-50" dirty="0">
                  <a:latin typeface="Microsoft Sans Serif"/>
                  <a:cs typeface="Microsoft Sans Serif"/>
                </a:rPr>
                <a:t> </a:t>
              </a:r>
              <a:r>
                <a:rPr sz="1300" b="1" spc="-20" dirty="0">
                  <a:latin typeface="Microsoft Sans Serif"/>
                  <a:cs typeface="Microsoft Sans Serif"/>
                </a:rPr>
                <a:t>занятых </a:t>
              </a:r>
              <a:r>
                <a:rPr sz="1300" b="1" spc="-10" dirty="0">
                  <a:latin typeface="Microsoft Sans Serif"/>
                  <a:cs typeface="Microsoft Sans Serif"/>
                </a:rPr>
                <a:t>вакансий</a:t>
              </a:r>
              <a:endParaRPr sz="1300" b="1" dirty="0">
                <a:latin typeface="Microsoft Sans Serif"/>
                <a:cs typeface="Microsoft Sans Serif"/>
              </a:endParaRPr>
            </a:p>
          </p:txBody>
        </p:sp>
        <p:sp>
          <p:nvSpPr>
            <p:cNvPr id="17" name="object 12"/>
            <p:cNvSpPr txBox="1"/>
            <p:nvPr/>
          </p:nvSpPr>
          <p:spPr>
            <a:xfrm>
              <a:off x="8882633" y="1792350"/>
              <a:ext cx="1521460" cy="4216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635" algn="ctr">
                <a:lnSpc>
                  <a:spcPct val="100000"/>
                </a:lnSpc>
                <a:spcBef>
                  <a:spcPts val="95"/>
                </a:spcBef>
              </a:pPr>
              <a:r>
                <a:rPr sz="1300" b="1" spc="-10" dirty="0">
                  <a:latin typeface="Microsoft Sans Serif"/>
                  <a:cs typeface="Microsoft Sans Serif"/>
                </a:rPr>
                <a:t>Слабая</a:t>
              </a:r>
              <a:endParaRPr sz="1300" b="1" dirty="0">
                <a:latin typeface="Microsoft Sans Serif"/>
                <a:cs typeface="Microsoft Sans Serif"/>
              </a:endParaRPr>
            </a:p>
            <a:p>
              <a:pPr algn="ctr">
                <a:lnSpc>
                  <a:spcPct val="100000"/>
                </a:lnSpc>
              </a:pPr>
              <a:r>
                <a:rPr sz="1300" b="1" dirty="0">
                  <a:latin typeface="Microsoft Sans Serif"/>
                  <a:cs typeface="Microsoft Sans Serif"/>
                </a:rPr>
                <a:t>материальная</a:t>
              </a:r>
              <a:r>
                <a:rPr sz="1300" b="1" spc="-80" dirty="0">
                  <a:latin typeface="Microsoft Sans Serif"/>
                  <a:cs typeface="Microsoft Sans Serif"/>
                </a:rPr>
                <a:t> </a:t>
              </a:r>
              <a:r>
                <a:rPr sz="1300" b="1" spc="-20" dirty="0">
                  <a:latin typeface="Microsoft Sans Serif"/>
                  <a:cs typeface="Microsoft Sans Serif"/>
                </a:rPr>
                <a:t>база</a:t>
              </a:r>
              <a:endParaRPr sz="1300" b="1" dirty="0">
                <a:latin typeface="Microsoft Sans Serif"/>
                <a:cs typeface="Microsoft Sans Serif"/>
              </a:endParaRPr>
            </a:p>
          </p:txBody>
        </p:sp>
        <p:sp>
          <p:nvSpPr>
            <p:cNvPr id="18" name="object 13"/>
            <p:cNvSpPr txBox="1"/>
            <p:nvPr/>
          </p:nvSpPr>
          <p:spPr>
            <a:xfrm>
              <a:off x="768197" y="2466212"/>
              <a:ext cx="2476500" cy="10160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065" marR="5080" indent="-2540" algn="ctr">
                <a:lnSpc>
                  <a:spcPct val="100000"/>
                </a:lnSpc>
                <a:spcBef>
                  <a:spcPts val="95"/>
                </a:spcBef>
              </a:pPr>
              <a:r>
                <a:rPr sz="1300" b="1" spc="-10" dirty="0">
                  <a:latin typeface="Microsoft Sans Serif"/>
                  <a:cs typeface="Microsoft Sans Serif"/>
                </a:rPr>
                <a:t>Недостаточную</a:t>
              </a:r>
              <a:r>
                <a:rPr sz="1300" b="1" spc="-60" dirty="0">
                  <a:latin typeface="Microsoft Sans Serif"/>
                  <a:cs typeface="Microsoft Sans Serif"/>
                </a:rPr>
                <a:t> </a:t>
              </a:r>
              <a:r>
                <a:rPr sz="1300" b="1" spc="-10" dirty="0">
                  <a:latin typeface="Microsoft Sans Serif"/>
                  <a:cs typeface="Microsoft Sans Serif"/>
                </a:rPr>
                <a:t>квалификацию </a:t>
              </a:r>
              <a:r>
                <a:rPr sz="1300" b="1" spc="-20" dirty="0">
                  <a:latin typeface="Microsoft Sans Serif"/>
                  <a:cs typeface="Microsoft Sans Serif"/>
                </a:rPr>
                <a:t>педагогов: </a:t>
              </a:r>
              <a:r>
                <a:rPr sz="1300" b="1" dirty="0">
                  <a:latin typeface="Microsoft Sans Serif"/>
                  <a:cs typeface="Microsoft Sans Serif"/>
                </a:rPr>
                <a:t>не</a:t>
              </a:r>
              <a:r>
                <a:rPr sz="1300" b="1" spc="-45" dirty="0">
                  <a:latin typeface="Microsoft Sans Serif"/>
                  <a:cs typeface="Microsoft Sans Serif"/>
                </a:rPr>
                <a:t> </a:t>
              </a:r>
              <a:r>
                <a:rPr sz="1300" b="1" spc="-10" dirty="0">
                  <a:latin typeface="Microsoft Sans Serif"/>
                  <a:cs typeface="Microsoft Sans Serif"/>
                </a:rPr>
                <a:t>хватает</a:t>
              </a:r>
              <a:r>
                <a:rPr sz="1300" b="1" spc="5" dirty="0">
                  <a:latin typeface="Microsoft Sans Serif"/>
                  <a:cs typeface="Microsoft Sans Serif"/>
                </a:rPr>
                <a:t> </a:t>
              </a:r>
              <a:r>
                <a:rPr sz="1300" b="1" spc="-20" dirty="0">
                  <a:latin typeface="Microsoft Sans Serif"/>
                  <a:cs typeface="Microsoft Sans Serif"/>
                </a:rPr>
                <a:t>педагогов </a:t>
              </a:r>
              <a:r>
                <a:rPr sz="1300" b="1" dirty="0">
                  <a:latin typeface="Microsoft Sans Serif"/>
                  <a:cs typeface="Microsoft Sans Serif"/>
                </a:rPr>
                <a:t>способных</a:t>
              </a:r>
              <a:r>
                <a:rPr sz="1300" b="1" spc="-45" dirty="0">
                  <a:latin typeface="Microsoft Sans Serif"/>
                  <a:cs typeface="Microsoft Sans Serif"/>
                </a:rPr>
                <a:t> </a:t>
              </a:r>
              <a:r>
                <a:rPr sz="1300" b="1" spc="-10" dirty="0">
                  <a:latin typeface="Microsoft Sans Serif"/>
                  <a:cs typeface="Microsoft Sans Serif"/>
                </a:rPr>
                <a:t>обеспечить</a:t>
              </a:r>
              <a:endParaRPr sz="1300" b="1" dirty="0">
                <a:latin typeface="Microsoft Sans Serif"/>
                <a:cs typeface="Microsoft Sans Serif"/>
              </a:endParaRPr>
            </a:p>
            <a:p>
              <a:pPr marL="412115" marR="405765" algn="ctr">
                <a:lnSpc>
                  <a:spcPct val="100000"/>
                </a:lnSpc>
                <a:spcBef>
                  <a:spcPts val="5"/>
                </a:spcBef>
              </a:pPr>
              <a:r>
                <a:rPr sz="1300" b="1" spc="-10" dirty="0">
                  <a:latin typeface="Microsoft Sans Serif"/>
                  <a:cs typeface="Microsoft Sans Serif"/>
                </a:rPr>
                <a:t>углубленный</a:t>
              </a:r>
              <a:r>
                <a:rPr sz="1300" b="1" spc="-20" dirty="0">
                  <a:latin typeface="Microsoft Sans Serif"/>
                  <a:cs typeface="Microsoft Sans Serif"/>
                </a:rPr>
                <a:t> </a:t>
              </a:r>
              <a:r>
                <a:rPr sz="1300" b="1" spc="-10" dirty="0">
                  <a:latin typeface="Microsoft Sans Serif"/>
                  <a:cs typeface="Microsoft Sans Serif"/>
                </a:rPr>
                <a:t>уровень преподавания</a:t>
              </a:r>
              <a:endParaRPr sz="1300" b="1" dirty="0">
                <a:latin typeface="Microsoft Sans Serif"/>
                <a:cs typeface="Microsoft Sans Serif"/>
              </a:endParaRPr>
            </a:p>
          </p:txBody>
        </p:sp>
        <p:sp>
          <p:nvSpPr>
            <p:cNvPr id="19" name="object 14"/>
            <p:cNvSpPr txBox="1"/>
            <p:nvPr/>
          </p:nvSpPr>
          <p:spPr>
            <a:xfrm>
              <a:off x="3698240" y="2466212"/>
              <a:ext cx="2199640" cy="10160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36830" marR="27305" algn="ctr">
                <a:lnSpc>
                  <a:spcPct val="100000"/>
                </a:lnSpc>
                <a:spcBef>
                  <a:spcPts val="95"/>
                </a:spcBef>
              </a:pPr>
              <a:r>
                <a:rPr sz="1300" b="1" dirty="0">
                  <a:latin typeface="Microsoft Sans Serif"/>
                  <a:cs typeface="Microsoft Sans Serif"/>
                </a:rPr>
                <a:t>Старения</a:t>
              </a:r>
              <a:r>
                <a:rPr sz="1300" b="1" spc="-45" dirty="0">
                  <a:latin typeface="Microsoft Sans Serif"/>
                  <a:cs typeface="Microsoft Sans Serif"/>
                </a:rPr>
                <a:t> </a:t>
              </a:r>
              <a:r>
                <a:rPr sz="1300" b="1" dirty="0">
                  <a:latin typeface="Microsoft Sans Serif"/>
                  <a:cs typeface="Microsoft Sans Serif"/>
                </a:rPr>
                <a:t>кадров:</a:t>
              </a:r>
              <a:r>
                <a:rPr sz="1300" b="1" spc="-15" dirty="0">
                  <a:latin typeface="Microsoft Sans Serif"/>
                  <a:cs typeface="Microsoft Sans Serif"/>
                </a:rPr>
                <a:t> </a:t>
              </a:r>
              <a:r>
                <a:rPr sz="1300" b="1" dirty="0">
                  <a:latin typeface="Microsoft Sans Serif"/>
                  <a:cs typeface="Microsoft Sans Serif"/>
                </a:rPr>
                <a:t>в</a:t>
              </a:r>
              <a:r>
                <a:rPr sz="1300" b="1" spc="-50" dirty="0">
                  <a:latin typeface="Microsoft Sans Serif"/>
                  <a:cs typeface="Microsoft Sans Serif"/>
                </a:rPr>
                <a:t> </a:t>
              </a:r>
              <a:r>
                <a:rPr sz="1300" b="1" spc="-30" dirty="0">
                  <a:latin typeface="Microsoft Sans Serif"/>
                  <a:cs typeface="Microsoft Sans Serif"/>
                </a:rPr>
                <a:t>каждом </a:t>
              </a:r>
              <a:r>
                <a:rPr sz="1300" b="1" spc="-20" dirty="0">
                  <a:latin typeface="Microsoft Sans Serif"/>
                  <a:cs typeface="Microsoft Sans Serif"/>
                </a:rPr>
                <a:t>предмете</a:t>
              </a:r>
              <a:r>
                <a:rPr sz="1300" b="1" spc="-10" dirty="0">
                  <a:latin typeface="Microsoft Sans Serif"/>
                  <a:cs typeface="Microsoft Sans Serif"/>
                </a:rPr>
                <a:t> (математика,</a:t>
              </a:r>
              <a:endParaRPr sz="1300" b="1" dirty="0">
                <a:latin typeface="Microsoft Sans Serif"/>
                <a:cs typeface="Microsoft Sans Serif"/>
              </a:endParaRPr>
            </a:p>
            <a:p>
              <a:pPr marL="12700" marR="5080" algn="ctr">
                <a:lnSpc>
                  <a:spcPct val="100000"/>
                </a:lnSpc>
              </a:pPr>
              <a:r>
                <a:rPr sz="1300" b="1" spc="-10" dirty="0">
                  <a:latin typeface="Microsoft Sans Serif"/>
                  <a:cs typeface="Microsoft Sans Serif"/>
                </a:rPr>
                <a:t>физика,</a:t>
              </a:r>
              <a:r>
                <a:rPr sz="1300" b="1" spc="-45" dirty="0">
                  <a:latin typeface="Microsoft Sans Serif"/>
                  <a:cs typeface="Microsoft Sans Serif"/>
                </a:rPr>
                <a:t> </a:t>
              </a:r>
              <a:r>
                <a:rPr sz="1300" b="1" dirty="0">
                  <a:latin typeface="Microsoft Sans Serif"/>
                  <a:cs typeface="Microsoft Sans Serif"/>
                </a:rPr>
                <a:t>химия,</a:t>
              </a:r>
              <a:r>
                <a:rPr sz="1300" b="1" spc="-45" dirty="0">
                  <a:latin typeface="Microsoft Sans Serif"/>
                  <a:cs typeface="Microsoft Sans Serif"/>
                </a:rPr>
                <a:t> </a:t>
              </a:r>
              <a:r>
                <a:rPr sz="1300" b="1" spc="-10" dirty="0">
                  <a:latin typeface="Microsoft Sans Serif"/>
                  <a:cs typeface="Microsoft Sans Serif"/>
                </a:rPr>
                <a:t>биология) </a:t>
              </a:r>
              <a:r>
                <a:rPr sz="1300" b="1" dirty="0">
                  <a:latin typeface="Microsoft Sans Serif"/>
                  <a:cs typeface="Microsoft Sans Serif"/>
                </a:rPr>
                <a:t>учителей</a:t>
              </a:r>
              <a:r>
                <a:rPr sz="1300" b="1" spc="-10" dirty="0">
                  <a:latin typeface="Microsoft Sans Serif"/>
                  <a:cs typeface="Microsoft Sans Serif"/>
                </a:rPr>
                <a:t> </a:t>
              </a:r>
              <a:r>
                <a:rPr sz="1300" b="1" dirty="0">
                  <a:latin typeface="Microsoft Sans Serif"/>
                  <a:cs typeface="Microsoft Sans Serif"/>
                </a:rPr>
                <a:t>в</a:t>
              </a:r>
              <a:r>
                <a:rPr sz="1300" b="1" spc="-50" dirty="0">
                  <a:latin typeface="Microsoft Sans Serif"/>
                  <a:cs typeface="Microsoft Sans Serif"/>
                </a:rPr>
                <a:t> </a:t>
              </a:r>
              <a:r>
                <a:rPr sz="1300" b="1" spc="-10" dirty="0">
                  <a:latin typeface="Microsoft Sans Serif"/>
                  <a:cs typeface="Microsoft Sans Serif"/>
                </a:rPr>
                <a:t>возрасте</a:t>
              </a:r>
              <a:r>
                <a:rPr sz="1300" b="1" spc="-30" dirty="0">
                  <a:latin typeface="Microsoft Sans Serif"/>
                  <a:cs typeface="Microsoft Sans Serif"/>
                </a:rPr>
                <a:t> </a:t>
              </a:r>
              <a:r>
                <a:rPr sz="1300" b="1" spc="-10" dirty="0">
                  <a:latin typeface="Microsoft Sans Serif"/>
                  <a:cs typeface="Microsoft Sans Serif"/>
                </a:rPr>
                <a:t>старше </a:t>
              </a:r>
              <a:r>
                <a:rPr sz="1300" b="1" dirty="0">
                  <a:latin typeface="Microsoft Sans Serif"/>
                  <a:cs typeface="Microsoft Sans Serif"/>
                </a:rPr>
                <a:t>50</a:t>
              </a:r>
              <a:r>
                <a:rPr sz="1300" b="1" spc="-30" dirty="0">
                  <a:latin typeface="Microsoft Sans Serif"/>
                  <a:cs typeface="Microsoft Sans Serif"/>
                </a:rPr>
                <a:t> </a:t>
              </a:r>
              <a:r>
                <a:rPr sz="1300" b="1" dirty="0">
                  <a:latin typeface="Microsoft Sans Serif"/>
                  <a:cs typeface="Microsoft Sans Serif"/>
                </a:rPr>
                <a:t>лет</a:t>
              </a:r>
              <a:r>
                <a:rPr sz="1300" b="1" spc="-5" dirty="0">
                  <a:latin typeface="Microsoft Sans Serif"/>
                  <a:cs typeface="Microsoft Sans Serif"/>
                </a:rPr>
                <a:t> </a:t>
              </a:r>
              <a:r>
                <a:rPr sz="1300" b="1" dirty="0">
                  <a:latin typeface="Microsoft Sans Serif"/>
                  <a:cs typeface="Microsoft Sans Serif"/>
                </a:rPr>
                <a:t>более</a:t>
              </a:r>
              <a:r>
                <a:rPr sz="1300" b="1" spc="-15" dirty="0">
                  <a:latin typeface="Microsoft Sans Serif"/>
                  <a:cs typeface="Microsoft Sans Serif"/>
                </a:rPr>
                <a:t> </a:t>
              </a:r>
              <a:r>
                <a:rPr sz="1300" b="1" spc="-25" dirty="0">
                  <a:latin typeface="Microsoft Sans Serif"/>
                  <a:cs typeface="Microsoft Sans Serif"/>
                </a:rPr>
                <a:t>44%</a:t>
              </a:r>
              <a:endParaRPr sz="1300" b="1" dirty="0">
                <a:latin typeface="Microsoft Sans Serif"/>
                <a:cs typeface="Microsoft Sans Serif"/>
              </a:endParaRPr>
            </a:p>
          </p:txBody>
        </p:sp>
        <p:sp>
          <p:nvSpPr>
            <p:cNvPr id="20" name="object 15"/>
            <p:cNvSpPr txBox="1"/>
            <p:nvPr/>
          </p:nvSpPr>
          <p:spPr>
            <a:xfrm>
              <a:off x="6434073" y="2466212"/>
              <a:ext cx="2153285" cy="10160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065" marR="5080" algn="ctr">
                <a:lnSpc>
                  <a:spcPct val="100000"/>
                </a:lnSpc>
                <a:spcBef>
                  <a:spcPts val="95"/>
                </a:spcBef>
              </a:pPr>
              <a:r>
                <a:rPr sz="1300" b="1" dirty="0">
                  <a:latin typeface="Microsoft Sans Serif"/>
                  <a:cs typeface="Microsoft Sans Serif"/>
                </a:rPr>
                <a:t>Старения</a:t>
              </a:r>
              <a:r>
                <a:rPr sz="1300" b="1" spc="-45" dirty="0">
                  <a:latin typeface="Microsoft Sans Serif"/>
                  <a:cs typeface="Microsoft Sans Serif"/>
                </a:rPr>
                <a:t> </a:t>
              </a:r>
              <a:r>
                <a:rPr sz="1300" b="1" dirty="0">
                  <a:latin typeface="Microsoft Sans Serif"/>
                  <a:cs typeface="Microsoft Sans Serif"/>
                </a:rPr>
                <a:t>кадров:</a:t>
              </a:r>
              <a:r>
                <a:rPr sz="1300" b="1" spc="-15" dirty="0">
                  <a:latin typeface="Microsoft Sans Serif"/>
                  <a:cs typeface="Microsoft Sans Serif"/>
                </a:rPr>
                <a:t> </a:t>
              </a:r>
              <a:r>
                <a:rPr sz="1300" b="1" dirty="0">
                  <a:latin typeface="Microsoft Sans Serif"/>
                  <a:cs typeface="Microsoft Sans Serif"/>
                </a:rPr>
                <a:t>в</a:t>
              </a:r>
              <a:r>
                <a:rPr sz="1300" b="1" spc="-50" dirty="0">
                  <a:latin typeface="Microsoft Sans Serif"/>
                  <a:cs typeface="Microsoft Sans Serif"/>
                </a:rPr>
                <a:t> </a:t>
              </a:r>
              <a:r>
                <a:rPr sz="1300" b="1" spc="-30" dirty="0">
                  <a:latin typeface="Microsoft Sans Serif"/>
                  <a:cs typeface="Microsoft Sans Serif"/>
                </a:rPr>
                <a:t>каждом </a:t>
              </a:r>
              <a:r>
                <a:rPr sz="1300" b="1" spc="-20" dirty="0">
                  <a:latin typeface="Microsoft Sans Serif"/>
                  <a:cs typeface="Microsoft Sans Serif"/>
                </a:rPr>
                <a:t>предмете</a:t>
              </a:r>
              <a:r>
                <a:rPr sz="1300" b="1" spc="-10" dirty="0">
                  <a:latin typeface="Microsoft Sans Serif"/>
                  <a:cs typeface="Microsoft Sans Serif"/>
                </a:rPr>
                <a:t> (математика,</a:t>
              </a:r>
              <a:endParaRPr sz="1300" b="1" dirty="0">
                <a:latin typeface="Microsoft Sans Serif"/>
                <a:cs typeface="Microsoft Sans Serif"/>
              </a:endParaRPr>
            </a:p>
            <a:p>
              <a:pPr marL="82550" marR="74930" indent="-1905" algn="ctr">
                <a:lnSpc>
                  <a:spcPct val="100000"/>
                </a:lnSpc>
              </a:pPr>
              <a:r>
                <a:rPr sz="1300" b="1" spc="-10" dirty="0">
                  <a:latin typeface="Microsoft Sans Serif"/>
                  <a:cs typeface="Microsoft Sans Serif"/>
                </a:rPr>
                <a:t>физика,</a:t>
              </a:r>
              <a:r>
                <a:rPr sz="1300" b="1" spc="-45" dirty="0">
                  <a:latin typeface="Microsoft Sans Serif"/>
                  <a:cs typeface="Microsoft Sans Serif"/>
                </a:rPr>
                <a:t> </a:t>
              </a:r>
              <a:r>
                <a:rPr sz="1300" b="1" dirty="0">
                  <a:latin typeface="Microsoft Sans Serif"/>
                  <a:cs typeface="Microsoft Sans Serif"/>
                </a:rPr>
                <a:t>химия,</a:t>
              </a:r>
              <a:r>
                <a:rPr sz="1300" b="1" spc="-45" dirty="0">
                  <a:latin typeface="Microsoft Sans Serif"/>
                  <a:cs typeface="Microsoft Sans Serif"/>
                </a:rPr>
                <a:t> </a:t>
              </a:r>
              <a:r>
                <a:rPr sz="1300" b="1" spc="-10" dirty="0">
                  <a:latin typeface="Microsoft Sans Serif"/>
                  <a:cs typeface="Microsoft Sans Serif"/>
                </a:rPr>
                <a:t>биология) </a:t>
              </a:r>
              <a:r>
                <a:rPr sz="1300" b="1" dirty="0">
                  <a:latin typeface="Microsoft Sans Serif"/>
                  <a:cs typeface="Microsoft Sans Serif"/>
                </a:rPr>
                <a:t>учителей</a:t>
              </a:r>
              <a:r>
                <a:rPr sz="1300" b="1" spc="-10" dirty="0">
                  <a:latin typeface="Microsoft Sans Serif"/>
                  <a:cs typeface="Microsoft Sans Serif"/>
                </a:rPr>
                <a:t> </a:t>
              </a:r>
              <a:r>
                <a:rPr sz="1300" b="1" dirty="0">
                  <a:latin typeface="Microsoft Sans Serif"/>
                  <a:cs typeface="Microsoft Sans Serif"/>
                </a:rPr>
                <a:t>в</a:t>
              </a:r>
              <a:r>
                <a:rPr sz="1300" b="1" spc="-40" dirty="0">
                  <a:latin typeface="Microsoft Sans Serif"/>
                  <a:cs typeface="Microsoft Sans Serif"/>
                </a:rPr>
                <a:t> </a:t>
              </a:r>
              <a:r>
                <a:rPr sz="1300" b="1" spc="-10" dirty="0">
                  <a:latin typeface="Microsoft Sans Serif"/>
                  <a:cs typeface="Microsoft Sans Serif"/>
                </a:rPr>
                <a:t>возрасте </a:t>
              </a:r>
              <a:r>
                <a:rPr sz="1300" b="1" dirty="0">
                  <a:latin typeface="Microsoft Sans Serif"/>
                  <a:cs typeface="Microsoft Sans Serif"/>
                </a:rPr>
                <a:t>старше</a:t>
              </a:r>
              <a:r>
                <a:rPr sz="1300" b="1" spc="-20" dirty="0">
                  <a:latin typeface="Microsoft Sans Serif"/>
                  <a:cs typeface="Microsoft Sans Serif"/>
                </a:rPr>
                <a:t> </a:t>
              </a:r>
              <a:r>
                <a:rPr sz="1300" b="1" dirty="0">
                  <a:latin typeface="Microsoft Sans Serif"/>
                  <a:cs typeface="Microsoft Sans Serif"/>
                </a:rPr>
                <a:t>50</a:t>
              </a:r>
              <a:r>
                <a:rPr sz="1300" b="1" spc="-30" dirty="0">
                  <a:latin typeface="Microsoft Sans Serif"/>
                  <a:cs typeface="Microsoft Sans Serif"/>
                </a:rPr>
                <a:t> </a:t>
              </a:r>
              <a:r>
                <a:rPr sz="1300" b="1" dirty="0">
                  <a:latin typeface="Microsoft Sans Serif"/>
                  <a:cs typeface="Microsoft Sans Serif"/>
                </a:rPr>
                <a:t>лет</a:t>
              </a:r>
              <a:r>
                <a:rPr sz="1300" b="1" spc="-25" dirty="0">
                  <a:latin typeface="Microsoft Sans Serif"/>
                  <a:cs typeface="Microsoft Sans Serif"/>
                </a:rPr>
                <a:t> </a:t>
              </a:r>
              <a:r>
                <a:rPr sz="1300" b="1" dirty="0">
                  <a:latin typeface="Microsoft Sans Serif"/>
                  <a:cs typeface="Microsoft Sans Serif"/>
                </a:rPr>
                <a:t>более</a:t>
              </a:r>
              <a:r>
                <a:rPr sz="1300" b="1" spc="-15" dirty="0">
                  <a:latin typeface="Microsoft Sans Serif"/>
                  <a:cs typeface="Microsoft Sans Serif"/>
                </a:rPr>
                <a:t> </a:t>
              </a:r>
              <a:r>
                <a:rPr sz="1300" b="1" spc="-25" dirty="0">
                  <a:latin typeface="Microsoft Sans Serif"/>
                  <a:cs typeface="Microsoft Sans Serif"/>
                </a:rPr>
                <a:t>44%</a:t>
              </a:r>
              <a:endParaRPr sz="1300" b="1" dirty="0">
                <a:latin typeface="Microsoft Sans Serif"/>
                <a:cs typeface="Microsoft Sans Serif"/>
              </a:endParaRPr>
            </a:p>
          </p:txBody>
        </p:sp>
        <p:sp>
          <p:nvSpPr>
            <p:cNvPr id="21" name="object 16"/>
            <p:cNvSpPr txBox="1"/>
            <p:nvPr/>
          </p:nvSpPr>
          <p:spPr>
            <a:xfrm>
              <a:off x="9075801" y="2466212"/>
              <a:ext cx="2341880" cy="10160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08585" marR="101600" indent="198120" algn="just">
                <a:lnSpc>
                  <a:spcPct val="100000"/>
                </a:lnSpc>
                <a:spcBef>
                  <a:spcPts val="95"/>
                </a:spcBef>
              </a:pPr>
              <a:r>
                <a:rPr sz="1300" b="1" spc="-20" dirty="0">
                  <a:latin typeface="Microsoft Sans Serif"/>
                  <a:cs typeface="Microsoft Sans Serif"/>
                </a:rPr>
                <a:t>Качество </a:t>
              </a:r>
              <a:r>
                <a:rPr sz="1300" b="1" spc="-10" dirty="0">
                  <a:latin typeface="Microsoft Sans Serif"/>
                  <a:cs typeface="Microsoft Sans Serif"/>
                </a:rPr>
                <a:t>образования </a:t>
              </a:r>
              <a:r>
                <a:rPr sz="1300" b="1" dirty="0">
                  <a:latin typeface="Microsoft Sans Serif"/>
                  <a:cs typeface="Microsoft Sans Serif"/>
                </a:rPr>
                <a:t>по</a:t>
              </a:r>
              <a:r>
                <a:rPr sz="1300" b="1" spc="-45" dirty="0">
                  <a:latin typeface="Microsoft Sans Serif"/>
                  <a:cs typeface="Microsoft Sans Serif"/>
                </a:rPr>
                <a:t> </a:t>
              </a:r>
              <a:r>
                <a:rPr sz="1300" b="1" spc="-20" dirty="0">
                  <a:latin typeface="Microsoft Sans Serif"/>
                  <a:cs typeface="Microsoft Sans Serif"/>
                </a:rPr>
                <a:t>предметам</a:t>
              </a:r>
              <a:r>
                <a:rPr sz="1300" b="1" spc="5" dirty="0">
                  <a:latin typeface="Microsoft Sans Serif"/>
                  <a:cs typeface="Microsoft Sans Serif"/>
                </a:rPr>
                <a:t> </a:t>
              </a:r>
              <a:r>
                <a:rPr sz="1300" b="1" spc="-10" dirty="0">
                  <a:latin typeface="Microsoft Sans Serif"/>
                  <a:cs typeface="Microsoft Sans Serif"/>
                </a:rPr>
                <a:t>естественно</a:t>
              </a:r>
              <a:r>
                <a:rPr sz="1300" b="1" spc="-10" dirty="0">
                  <a:latin typeface="Arial MT"/>
                  <a:cs typeface="Arial MT"/>
                </a:rPr>
                <a:t>-</a:t>
              </a:r>
              <a:endParaRPr sz="1300" b="1" dirty="0">
                <a:latin typeface="Arial MT"/>
                <a:cs typeface="Arial MT"/>
              </a:endParaRPr>
            </a:p>
            <a:p>
              <a:pPr marL="53340" marR="5080" indent="-41275" algn="just">
                <a:lnSpc>
                  <a:spcPct val="100000"/>
                </a:lnSpc>
              </a:pPr>
              <a:r>
                <a:rPr sz="1300" b="1" spc="-10" dirty="0">
                  <a:latin typeface="Microsoft Sans Serif"/>
                  <a:cs typeface="Microsoft Sans Serif"/>
                </a:rPr>
                <a:t>научного</a:t>
              </a:r>
              <a:r>
                <a:rPr sz="1300" b="1" spc="-25" dirty="0">
                  <a:latin typeface="Microsoft Sans Serif"/>
                  <a:cs typeface="Microsoft Sans Serif"/>
                </a:rPr>
                <a:t> </a:t>
              </a:r>
              <a:r>
                <a:rPr sz="1300" b="1" dirty="0">
                  <a:latin typeface="Microsoft Sans Serif"/>
                  <a:cs typeface="Microsoft Sans Serif"/>
                </a:rPr>
                <a:t>цикла</a:t>
              </a:r>
              <a:r>
                <a:rPr sz="1300" b="1" spc="-10" dirty="0">
                  <a:latin typeface="Microsoft Sans Serif"/>
                  <a:cs typeface="Microsoft Sans Serif"/>
                </a:rPr>
                <a:t> </a:t>
              </a:r>
              <a:r>
                <a:rPr sz="1300" b="1" dirty="0">
                  <a:latin typeface="Microsoft Sans Serif"/>
                  <a:cs typeface="Microsoft Sans Serif"/>
                </a:rPr>
                <a:t>и</a:t>
              </a:r>
              <a:r>
                <a:rPr sz="1300" b="1" spc="-45" dirty="0">
                  <a:latin typeface="Microsoft Sans Serif"/>
                  <a:cs typeface="Microsoft Sans Serif"/>
                </a:rPr>
                <a:t> </a:t>
              </a:r>
              <a:r>
                <a:rPr sz="1300" b="1" spc="-10" dirty="0">
                  <a:latin typeface="Microsoft Sans Serif"/>
                  <a:cs typeface="Microsoft Sans Serif"/>
                </a:rPr>
                <a:t>профильной </a:t>
              </a:r>
              <a:r>
                <a:rPr sz="1300" b="1" spc="-25" dirty="0">
                  <a:latin typeface="Microsoft Sans Serif"/>
                  <a:cs typeface="Microsoft Sans Serif"/>
                </a:rPr>
                <a:t>математике</a:t>
              </a:r>
              <a:r>
                <a:rPr sz="1300" b="1" spc="-5" dirty="0">
                  <a:latin typeface="Microsoft Sans Serif"/>
                  <a:cs typeface="Microsoft Sans Serif"/>
                </a:rPr>
                <a:t> </a:t>
              </a:r>
              <a:r>
                <a:rPr sz="1300" b="1" spc="-25" dirty="0">
                  <a:latin typeface="Microsoft Sans Serif"/>
                  <a:cs typeface="Microsoft Sans Serif"/>
                </a:rPr>
                <a:t>(результаты</a:t>
              </a:r>
              <a:r>
                <a:rPr sz="1300" b="1" spc="-5" dirty="0">
                  <a:latin typeface="Microsoft Sans Serif"/>
                  <a:cs typeface="Microsoft Sans Serif"/>
                </a:rPr>
                <a:t> </a:t>
              </a:r>
              <a:r>
                <a:rPr sz="1300" b="1" spc="-25" dirty="0">
                  <a:latin typeface="Microsoft Sans Serif"/>
                  <a:cs typeface="Microsoft Sans Serif"/>
                </a:rPr>
                <a:t>ГИА </a:t>
              </a:r>
              <a:r>
                <a:rPr sz="1300" b="1" dirty="0">
                  <a:latin typeface="Microsoft Sans Serif"/>
                  <a:cs typeface="Microsoft Sans Serif"/>
                </a:rPr>
                <a:t>и</a:t>
              </a:r>
              <a:r>
                <a:rPr sz="1300" b="1" spc="-20" dirty="0">
                  <a:latin typeface="Microsoft Sans Serif"/>
                  <a:cs typeface="Microsoft Sans Serif"/>
                </a:rPr>
                <a:t> </a:t>
              </a:r>
              <a:r>
                <a:rPr sz="1300" b="1" spc="-10" dirty="0">
                  <a:latin typeface="Microsoft Sans Serif"/>
                  <a:cs typeface="Microsoft Sans Serif"/>
                </a:rPr>
                <a:t>перечневых</a:t>
              </a:r>
              <a:r>
                <a:rPr sz="1300" b="1" dirty="0">
                  <a:latin typeface="Microsoft Sans Serif"/>
                  <a:cs typeface="Microsoft Sans Serif"/>
                </a:rPr>
                <a:t> </a:t>
              </a:r>
              <a:r>
                <a:rPr sz="1300" b="1" spc="-10" dirty="0">
                  <a:latin typeface="Microsoft Sans Serif"/>
                  <a:cs typeface="Microsoft Sans Serif"/>
                </a:rPr>
                <a:t>мероприятий)</a:t>
              </a:r>
              <a:endParaRPr sz="1300" b="1" dirty="0">
                <a:latin typeface="Microsoft Sans Serif"/>
                <a:cs typeface="Microsoft Sans Serif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28600" y="3733800"/>
            <a:ext cx="11586210" cy="2617342"/>
            <a:chOff x="301853" y="3882390"/>
            <a:chExt cx="11586210" cy="2617342"/>
          </a:xfrm>
        </p:grpSpPr>
        <p:sp>
          <p:nvSpPr>
            <p:cNvPr id="25" name="object 17"/>
            <p:cNvSpPr txBox="1"/>
            <p:nvPr/>
          </p:nvSpPr>
          <p:spPr>
            <a:xfrm>
              <a:off x="1631060" y="5819647"/>
              <a:ext cx="8929370" cy="68008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905" algn="ctr">
                <a:lnSpc>
                  <a:spcPts val="1795"/>
                </a:lnSpc>
                <a:spcBef>
                  <a:spcPts val="100"/>
                </a:spcBef>
              </a:pPr>
              <a:r>
                <a:rPr sz="1500" b="1" spc="-10" dirty="0">
                  <a:solidFill>
                    <a:srgbClr val="035B99"/>
                  </a:solidFill>
                  <a:latin typeface="Arial"/>
                  <a:cs typeface="Arial"/>
                </a:rPr>
                <a:t>ВЫВОДЫ:</a:t>
              </a:r>
              <a:endParaRPr sz="1500" dirty="0">
                <a:latin typeface="Arial"/>
                <a:cs typeface="Arial"/>
              </a:endParaRPr>
            </a:p>
            <a:p>
              <a:pPr algn="ctr">
                <a:lnSpc>
                  <a:spcPts val="1675"/>
                </a:lnSpc>
              </a:pPr>
              <a:r>
                <a:rPr sz="1400" b="1" dirty="0">
                  <a:latin typeface="Microsoft Sans Serif"/>
                  <a:cs typeface="Microsoft Sans Serif"/>
                </a:rPr>
                <a:t>существующие</a:t>
              </a:r>
              <a:r>
                <a:rPr sz="1400" b="1" spc="-30" dirty="0">
                  <a:latin typeface="Microsoft Sans Serif"/>
                  <a:cs typeface="Microsoft Sans Serif"/>
                </a:rPr>
                <a:t> </a:t>
              </a:r>
              <a:r>
                <a:rPr sz="1400" b="1" spc="-10" dirty="0">
                  <a:latin typeface="Microsoft Sans Serif"/>
                  <a:cs typeface="Microsoft Sans Serif"/>
                </a:rPr>
                <a:t>проблемы</a:t>
              </a:r>
              <a:r>
                <a:rPr sz="1400" b="1" spc="-25" dirty="0">
                  <a:latin typeface="Microsoft Sans Serif"/>
                  <a:cs typeface="Microsoft Sans Serif"/>
                </a:rPr>
                <a:t> </a:t>
              </a:r>
              <a:r>
                <a:rPr sz="1400" b="1" dirty="0">
                  <a:latin typeface="Microsoft Sans Serif"/>
                  <a:cs typeface="Microsoft Sans Serif"/>
                </a:rPr>
                <a:t>и</a:t>
              </a:r>
              <a:r>
                <a:rPr sz="1400" b="1" spc="-20" dirty="0">
                  <a:latin typeface="Microsoft Sans Serif"/>
                  <a:cs typeface="Microsoft Sans Serif"/>
                </a:rPr>
                <a:t> </a:t>
              </a:r>
              <a:r>
                <a:rPr sz="1400" b="1" spc="-10" dirty="0">
                  <a:latin typeface="Microsoft Sans Serif"/>
                  <a:cs typeface="Microsoft Sans Serif"/>
                </a:rPr>
                <a:t>предложенная</a:t>
              </a:r>
              <a:r>
                <a:rPr sz="1400" b="1" spc="-55" dirty="0">
                  <a:latin typeface="Microsoft Sans Serif"/>
                  <a:cs typeface="Microsoft Sans Serif"/>
                </a:rPr>
                <a:t> </a:t>
              </a:r>
              <a:r>
                <a:rPr sz="1400" b="1" dirty="0">
                  <a:latin typeface="Microsoft Sans Serif"/>
                  <a:cs typeface="Microsoft Sans Serif"/>
                </a:rPr>
                <a:t>с</a:t>
              </a:r>
              <a:r>
                <a:rPr sz="1400" b="1" spc="-20" dirty="0">
                  <a:latin typeface="Microsoft Sans Serif"/>
                  <a:cs typeface="Microsoft Sans Serif"/>
                </a:rPr>
                <a:t> </a:t>
              </a:r>
              <a:r>
                <a:rPr sz="1400" b="1" spc="-10" dirty="0">
                  <a:latin typeface="Microsoft Sans Serif"/>
                  <a:cs typeface="Microsoft Sans Serif"/>
                </a:rPr>
                <a:t>федерального</a:t>
              </a:r>
              <a:r>
                <a:rPr sz="1400" b="1" spc="-60" dirty="0">
                  <a:latin typeface="Microsoft Sans Serif"/>
                  <a:cs typeface="Microsoft Sans Serif"/>
                </a:rPr>
                <a:t> </a:t>
              </a:r>
              <a:r>
                <a:rPr sz="1400" b="1" dirty="0">
                  <a:latin typeface="Microsoft Sans Serif"/>
                  <a:cs typeface="Microsoft Sans Serif"/>
                </a:rPr>
                <a:t>уровня</a:t>
              </a:r>
              <a:r>
                <a:rPr sz="1400" b="1" spc="-20" dirty="0">
                  <a:latin typeface="Microsoft Sans Serif"/>
                  <a:cs typeface="Microsoft Sans Serif"/>
                </a:rPr>
                <a:t> </a:t>
              </a:r>
              <a:r>
                <a:rPr sz="1400" b="1" spc="-10" dirty="0">
                  <a:latin typeface="Microsoft Sans Serif"/>
                  <a:cs typeface="Microsoft Sans Serif"/>
                </a:rPr>
                <a:t>система</a:t>
              </a:r>
              <a:endParaRPr sz="1400" b="1" dirty="0">
                <a:latin typeface="Microsoft Sans Serif"/>
                <a:cs typeface="Microsoft Sans Serif"/>
              </a:endParaRPr>
            </a:p>
            <a:p>
              <a:pPr algn="ctr">
                <a:lnSpc>
                  <a:spcPct val="100000"/>
                </a:lnSpc>
              </a:pPr>
              <a:r>
                <a:rPr sz="1400" b="1" dirty="0">
                  <a:latin typeface="Microsoft Sans Serif"/>
                  <a:cs typeface="Microsoft Sans Serif"/>
                </a:rPr>
                <a:t>мер</a:t>
              </a:r>
              <a:r>
                <a:rPr sz="1400" b="1" spc="-35" dirty="0">
                  <a:latin typeface="Microsoft Sans Serif"/>
                  <a:cs typeface="Microsoft Sans Serif"/>
                </a:rPr>
                <a:t> </a:t>
              </a:r>
              <a:r>
                <a:rPr sz="1400" b="1" dirty="0">
                  <a:latin typeface="Microsoft Sans Serif"/>
                  <a:cs typeface="Microsoft Sans Serif"/>
                </a:rPr>
                <a:t>и</a:t>
              </a:r>
              <a:r>
                <a:rPr sz="1400" b="1" spc="-20" dirty="0">
                  <a:latin typeface="Microsoft Sans Serif"/>
                  <a:cs typeface="Microsoft Sans Serif"/>
                </a:rPr>
                <a:t> </a:t>
              </a:r>
              <a:r>
                <a:rPr sz="1400" b="1" spc="-25" dirty="0">
                  <a:latin typeface="Microsoft Sans Serif"/>
                  <a:cs typeface="Microsoft Sans Serif"/>
                </a:rPr>
                <a:t>показателей</a:t>
              </a:r>
              <a:r>
                <a:rPr sz="1400" b="1" spc="-50" dirty="0">
                  <a:latin typeface="Microsoft Sans Serif"/>
                  <a:cs typeface="Microsoft Sans Serif"/>
                </a:rPr>
                <a:t> </a:t>
              </a:r>
              <a:r>
                <a:rPr sz="1400" b="1" spc="-10" dirty="0">
                  <a:latin typeface="Microsoft Sans Serif"/>
                  <a:cs typeface="Microsoft Sans Serif"/>
                </a:rPr>
                <a:t>определяют</a:t>
              </a:r>
              <a:r>
                <a:rPr sz="1400" b="1" spc="-45" dirty="0">
                  <a:latin typeface="Microsoft Sans Serif"/>
                  <a:cs typeface="Microsoft Sans Serif"/>
                </a:rPr>
                <a:t> </a:t>
              </a:r>
              <a:r>
                <a:rPr sz="1400" b="1" spc="-10" dirty="0">
                  <a:latin typeface="Microsoft Sans Serif"/>
                  <a:cs typeface="Microsoft Sans Serif"/>
                </a:rPr>
                <a:t>необходимость</a:t>
              </a:r>
              <a:r>
                <a:rPr sz="1400" b="1" spc="-55" dirty="0">
                  <a:latin typeface="Microsoft Sans Serif"/>
                  <a:cs typeface="Microsoft Sans Serif"/>
                </a:rPr>
                <a:t> </a:t>
              </a:r>
              <a:r>
                <a:rPr sz="1400" b="1" spc="-10" dirty="0">
                  <a:solidFill>
                    <a:srgbClr val="0074BB"/>
                  </a:solidFill>
                  <a:latin typeface="Arial"/>
                  <a:cs typeface="Arial"/>
                </a:rPr>
                <a:t>системного</a:t>
              </a:r>
              <a:r>
                <a:rPr sz="1400" b="1" spc="-50" dirty="0">
                  <a:solidFill>
                    <a:srgbClr val="0074BB"/>
                  </a:solidFill>
                  <a:latin typeface="Arial"/>
                  <a:cs typeface="Arial"/>
                </a:rPr>
                <a:t> </a:t>
              </a:r>
              <a:r>
                <a:rPr sz="1400" b="1" spc="-10" dirty="0">
                  <a:solidFill>
                    <a:srgbClr val="0074BB"/>
                  </a:solidFill>
                  <a:latin typeface="Arial"/>
                  <a:cs typeface="Arial"/>
                </a:rPr>
                <a:t>взаимодействия</a:t>
              </a:r>
              <a:r>
                <a:rPr sz="1400" b="1" spc="-40" dirty="0">
                  <a:solidFill>
                    <a:srgbClr val="0074BB"/>
                  </a:solidFill>
                  <a:latin typeface="Arial"/>
                  <a:cs typeface="Arial"/>
                </a:rPr>
                <a:t> </a:t>
              </a:r>
              <a:r>
                <a:rPr sz="1400" b="1" dirty="0">
                  <a:solidFill>
                    <a:srgbClr val="0074BB"/>
                  </a:solidFill>
                  <a:latin typeface="Arial"/>
                  <a:cs typeface="Arial"/>
                </a:rPr>
                <a:t>всех</a:t>
              </a:r>
              <a:r>
                <a:rPr sz="1400" b="1" spc="-55" dirty="0">
                  <a:solidFill>
                    <a:srgbClr val="0074BB"/>
                  </a:solidFill>
                  <a:latin typeface="Arial"/>
                  <a:cs typeface="Arial"/>
                </a:rPr>
                <a:t> </a:t>
              </a:r>
              <a:r>
                <a:rPr sz="1400" b="1" dirty="0">
                  <a:solidFill>
                    <a:srgbClr val="0074BB"/>
                  </a:solidFill>
                  <a:latin typeface="Arial"/>
                  <a:cs typeface="Arial"/>
                </a:rPr>
                <a:t>уровней</a:t>
              </a:r>
              <a:r>
                <a:rPr sz="1400" b="1" spc="-15" dirty="0">
                  <a:solidFill>
                    <a:srgbClr val="0074BB"/>
                  </a:solidFill>
                  <a:latin typeface="Arial"/>
                  <a:cs typeface="Arial"/>
                </a:rPr>
                <a:t> </a:t>
              </a:r>
              <a:r>
                <a:rPr sz="1400" b="1" spc="-10" dirty="0">
                  <a:solidFill>
                    <a:srgbClr val="0074BB"/>
                  </a:solidFill>
                  <a:latin typeface="Arial"/>
                  <a:cs typeface="Arial"/>
                </a:rPr>
                <a:t>образования</a:t>
              </a:r>
              <a:endParaRPr sz="1400" b="1" dirty="0">
                <a:latin typeface="Arial"/>
                <a:cs typeface="Arial"/>
              </a:endParaRPr>
            </a:p>
          </p:txBody>
        </p:sp>
        <p:sp>
          <p:nvSpPr>
            <p:cNvPr id="26" name="object 18"/>
            <p:cNvSpPr txBox="1"/>
            <p:nvPr/>
          </p:nvSpPr>
          <p:spPr>
            <a:xfrm>
              <a:off x="301853" y="4338954"/>
              <a:ext cx="11586210" cy="89344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905" algn="ctr">
                <a:lnSpc>
                  <a:spcPts val="1795"/>
                </a:lnSpc>
                <a:spcBef>
                  <a:spcPts val="100"/>
                </a:spcBef>
              </a:pPr>
              <a:r>
                <a:rPr sz="1500" b="1" dirty="0">
                  <a:solidFill>
                    <a:srgbClr val="035B99"/>
                  </a:solidFill>
                  <a:latin typeface="Arial"/>
                  <a:cs typeface="Arial"/>
                </a:rPr>
                <a:t>ОСНОВНАЯ</a:t>
              </a:r>
              <a:r>
                <a:rPr sz="1500" b="1" spc="-55" dirty="0">
                  <a:solidFill>
                    <a:srgbClr val="035B99"/>
                  </a:solidFill>
                  <a:latin typeface="Arial"/>
                  <a:cs typeface="Arial"/>
                </a:rPr>
                <a:t> </a:t>
              </a:r>
              <a:r>
                <a:rPr sz="1500" b="1" spc="-10" dirty="0">
                  <a:solidFill>
                    <a:srgbClr val="035B99"/>
                  </a:solidFill>
                  <a:latin typeface="Arial"/>
                  <a:cs typeface="Arial"/>
                </a:rPr>
                <a:t>ПРОБЛЕМА:</a:t>
              </a:r>
              <a:endParaRPr sz="1500" dirty="0">
                <a:latin typeface="Arial"/>
                <a:cs typeface="Arial"/>
              </a:endParaRPr>
            </a:p>
            <a:p>
              <a:pPr marL="1905" algn="ctr">
                <a:lnSpc>
                  <a:spcPts val="1675"/>
                </a:lnSpc>
              </a:pPr>
              <a:r>
                <a:rPr sz="1400" b="1" dirty="0">
                  <a:latin typeface="Microsoft Sans Serif"/>
                  <a:cs typeface="Microsoft Sans Serif"/>
                </a:rPr>
                <a:t>не</a:t>
              </a:r>
              <a:r>
                <a:rPr sz="1400" b="1" spc="-40" dirty="0">
                  <a:latin typeface="Microsoft Sans Serif"/>
                  <a:cs typeface="Microsoft Sans Serif"/>
                </a:rPr>
                <a:t> </a:t>
              </a:r>
              <a:r>
                <a:rPr sz="1400" b="1" spc="-10" dirty="0">
                  <a:latin typeface="Microsoft Sans Serif"/>
                  <a:cs typeface="Microsoft Sans Serif"/>
                </a:rPr>
                <a:t>сформированность</a:t>
              </a:r>
              <a:r>
                <a:rPr sz="1400" b="1" spc="-60" dirty="0">
                  <a:latin typeface="Microsoft Sans Serif"/>
                  <a:cs typeface="Microsoft Sans Serif"/>
                </a:rPr>
                <a:t> </a:t>
              </a:r>
              <a:r>
                <a:rPr sz="1400" b="1" dirty="0">
                  <a:latin typeface="Microsoft Sans Serif"/>
                  <a:cs typeface="Microsoft Sans Serif"/>
                </a:rPr>
                <a:t>интереса</a:t>
              </a:r>
              <a:r>
                <a:rPr sz="1400" b="1" spc="-65" dirty="0">
                  <a:latin typeface="Microsoft Sans Serif"/>
                  <a:cs typeface="Microsoft Sans Serif"/>
                </a:rPr>
                <a:t> </a:t>
              </a:r>
              <a:r>
                <a:rPr sz="1400" b="1" dirty="0">
                  <a:latin typeface="Microsoft Sans Serif"/>
                  <a:cs typeface="Microsoft Sans Serif"/>
                </a:rPr>
                <a:t>детей</a:t>
              </a:r>
              <a:r>
                <a:rPr sz="1400" b="1" spc="-55" dirty="0">
                  <a:latin typeface="Microsoft Sans Serif"/>
                  <a:cs typeface="Microsoft Sans Serif"/>
                </a:rPr>
                <a:t> </a:t>
              </a:r>
              <a:r>
                <a:rPr sz="1400" b="1" dirty="0">
                  <a:latin typeface="Microsoft Sans Serif"/>
                  <a:cs typeface="Microsoft Sans Serif"/>
                </a:rPr>
                <a:t>к</a:t>
              </a:r>
              <a:r>
                <a:rPr sz="1400" b="1" spc="-25" dirty="0">
                  <a:latin typeface="Microsoft Sans Serif"/>
                  <a:cs typeface="Microsoft Sans Serif"/>
                </a:rPr>
                <a:t> математике,</a:t>
              </a:r>
              <a:r>
                <a:rPr sz="1400" b="1" spc="-45" dirty="0">
                  <a:latin typeface="Microsoft Sans Serif"/>
                  <a:cs typeface="Microsoft Sans Serif"/>
                </a:rPr>
                <a:t> </a:t>
              </a:r>
              <a:r>
                <a:rPr sz="1400" b="1" spc="-20" dirty="0">
                  <a:latin typeface="Microsoft Sans Serif"/>
                  <a:cs typeface="Microsoft Sans Serif"/>
                </a:rPr>
                <a:t>физике,</a:t>
              </a:r>
              <a:r>
                <a:rPr sz="1400" b="1" spc="-40" dirty="0">
                  <a:latin typeface="Microsoft Sans Serif"/>
                  <a:cs typeface="Microsoft Sans Serif"/>
                </a:rPr>
                <a:t> </a:t>
              </a:r>
              <a:r>
                <a:rPr sz="1400" b="1" dirty="0">
                  <a:latin typeface="Microsoft Sans Serif"/>
                  <a:cs typeface="Microsoft Sans Serif"/>
                </a:rPr>
                <a:t>химии,</a:t>
              </a:r>
              <a:r>
                <a:rPr sz="1400" b="1" spc="10" dirty="0">
                  <a:latin typeface="Microsoft Sans Serif"/>
                  <a:cs typeface="Microsoft Sans Serif"/>
                </a:rPr>
                <a:t> </a:t>
              </a:r>
              <a:r>
                <a:rPr sz="1400" b="1" spc="-10" dirty="0">
                  <a:latin typeface="Microsoft Sans Serif"/>
                  <a:cs typeface="Microsoft Sans Serif"/>
                </a:rPr>
                <a:t>биологии,</a:t>
              </a:r>
              <a:endParaRPr sz="1400" b="1" dirty="0">
                <a:latin typeface="Microsoft Sans Serif"/>
                <a:cs typeface="Microsoft Sans Serif"/>
              </a:endParaRPr>
            </a:p>
            <a:p>
              <a:pPr marL="1270" algn="ctr">
                <a:lnSpc>
                  <a:spcPct val="100000"/>
                </a:lnSpc>
              </a:pPr>
              <a:r>
                <a:rPr sz="1400" b="1" spc="-20" dirty="0">
                  <a:latin typeface="Microsoft Sans Serif"/>
                  <a:cs typeface="Microsoft Sans Serif"/>
                </a:rPr>
                <a:t>из</a:t>
              </a:r>
              <a:r>
                <a:rPr sz="1400" b="1" spc="-20" dirty="0">
                  <a:latin typeface="Arial MT"/>
                  <a:cs typeface="Arial MT"/>
                </a:rPr>
                <a:t>-</a:t>
              </a:r>
              <a:r>
                <a:rPr sz="1400" b="1" dirty="0">
                  <a:latin typeface="Microsoft Sans Serif"/>
                  <a:cs typeface="Microsoft Sans Serif"/>
                </a:rPr>
                <a:t>за</a:t>
              </a:r>
              <a:r>
                <a:rPr sz="1400" b="1" spc="-55" dirty="0">
                  <a:latin typeface="Microsoft Sans Serif"/>
                  <a:cs typeface="Microsoft Sans Serif"/>
                </a:rPr>
                <a:t> </a:t>
              </a:r>
              <a:r>
                <a:rPr sz="1400" b="1" dirty="0">
                  <a:latin typeface="Microsoft Sans Serif"/>
                  <a:cs typeface="Microsoft Sans Serif"/>
                </a:rPr>
                <a:t>вытеснения</a:t>
              </a:r>
              <a:r>
                <a:rPr sz="1400" b="1" spc="-50" dirty="0">
                  <a:latin typeface="Microsoft Sans Serif"/>
                  <a:cs typeface="Microsoft Sans Serif"/>
                </a:rPr>
                <a:t> </a:t>
              </a:r>
              <a:r>
                <a:rPr sz="1400" b="1" dirty="0">
                  <a:latin typeface="Microsoft Sans Serif"/>
                  <a:cs typeface="Microsoft Sans Serif"/>
                </a:rPr>
                <a:t>интересных</a:t>
              </a:r>
              <a:r>
                <a:rPr sz="1400" b="1" spc="-60" dirty="0">
                  <a:latin typeface="Microsoft Sans Serif"/>
                  <a:cs typeface="Microsoft Sans Serif"/>
                </a:rPr>
                <a:t> </a:t>
              </a:r>
              <a:r>
                <a:rPr sz="1400" b="1" dirty="0">
                  <a:latin typeface="Microsoft Sans Serif"/>
                  <a:cs typeface="Microsoft Sans Serif"/>
                </a:rPr>
                <a:t>для</a:t>
              </a:r>
              <a:r>
                <a:rPr sz="1400" b="1" spc="-35" dirty="0">
                  <a:latin typeface="Microsoft Sans Serif"/>
                  <a:cs typeface="Microsoft Sans Serif"/>
                </a:rPr>
                <a:t> </a:t>
              </a:r>
              <a:r>
                <a:rPr sz="1400" b="1" dirty="0">
                  <a:latin typeface="Microsoft Sans Serif"/>
                  <a:cs typeface="Microsoft Sans Serif"/>
                </a:rPr>
                <a:t>детей</a:t>
              </a:r>
              <a:r>
                <a:rPr sz="1400" b="1" spc="-45" dirty="0">
                  <a:latin typeface="Microsoft Sans Serif"/>
                  <a:cs typeface="Microsoft Sans Serif"/>
                </a:rPr>
                <a:t> </a:t>
              </a:r>
              <a:r>
                <a:rPr sz="1400" b="1" dirty="0">
                  <a:latin typeface="Microsoft Sans Serif"/>
                  <a:cs typeface="Microsoft Sans Serif"/>
                </a:rPr>
                <a:t>форм</a:t>
              </a:r>
              <a:r>
                <a:rPr sz="1400" b="1" spc="-45" dirty="0">
                  <a:latin typeface="Microsoft Sans Serif"/>
                  <a:cs typeface="Microsoft Sans Serif"/>
                </a:rPr>
                <a:t> </a:t>
              </a:r>
              <a:r>
                <a:rPr sz="1400" b="1" dirty="0">
                  <a:latin typeface="Microsoft Sans Serif"/>
                  <a:cs typeface="Microsoft Sans Serif"/>
                </a:rPr>
                <a:t>занятий</a:t>
              </a:r>
              <a:r>
                <a:rPr sz="1400" b="1" spc="-25" dirty="0">
                  <a:latin typeface="Microsoft Sans Serif"/>
                  <a:cs typeface="Microsoft Sans Serif"/>
                </a:rPr>
                <a:t> </a:t>
              </a:r>
              <a:r>
                <a:rPr sz="1400" b="1" dirty="0">
                  <a:latin typeface="Arial MT"/>
                  <a:cs typeface="Arial MT"/>
                </a:rPr>
                <a:t>-</a:t>
              </a:r>
              <a:r>
                <a:rPr sz="1400" b="1" spc="-50" dirty="0">
                  <a:latin typeface="Arial MT"/>
                  <a:cs typeface="Arial MT"/>
                </a:rPr>
                <a:t> </a:t>
              </a:r>
              <a:r>
                <a:rPr sz="1400" b="1" spc="-10" dirty="0">
                  <a:latin typeface="Microsoft Sans Serif"/>
                  <a:cs typeface="Microsoft Sans Serif"/>
                </a:rPr>
                <a:t>регулярными</a:t>
              </a:r>
              <a:r>
                <a:rPr sz="1400" b="1" spc="-25" dirty="0">
                  <a:latin typeface="Microsoft Sans Serif"/>
                  <a:cs typeface="Microsoft Sans Serif"/>
                </a:rPr>
                <a:t> </a:t>
              </a:r>
              <a:r>
                <a:rPr sz="1400" b="1" spc="-10" dirty="0">
                  <a:latin typeface="Microsoft Sans Serif"/>
                  <a:cs typeface="Microsoft Sans Serif"/>
                </a:rPr>
                <a:t>уроками</a:t>
              </a:r>
              <a:r>
                <a:rPr sz="1400" b="1" spc="-30" dirty="0">
                  <a:latin typeface="Microsoft Sans Serif"/>
                  <a:cs typeface="Microsoft Sans Serif"/>
                </a:rPr>
                <a:t> </a:t>
              </a:r>
              <a:r>
                <a:rPr sz="1400" b="1" dirty="0">
                  <a:latin typeface="Microsoft Sans Serif"/>
                  <a:cs typeface="Microsoft Sans Serif"/>
                </a:rPr>
                <a:t>в</a:t>
              </a:r>
              <a:r>
                <a:rPr sz="1400" b="1" spc="-30" dirty="0">
                  <a:latin typeface="Microsoft Sans Serif"/>
                  <a:cs typeface="Microsoft Sans Serif"/>
                </a:rPr>
                <a:t> </a:t>
              </a:r>
              <a:r>
                <a:rPr sz="1400" b="1" spc="-10" dirty="0">
                  <a:latin typeface="Microsoft Sans Serif"/>
                  <a:cs typeface="Microsoft Sans Serif"/>
                </a:rPr>
                <a:t>школе</a:t>
              </a:r>
              <a:endParaRPr sz="1400" b="1" dirty="0">
                <a:latin typeface="Microsoft Sans Serif"/>
                <a:cs typeface="Microsoft Sans Serif"/>
              </a:endParaRPr>
            </a:p>
            <a:p>
              <a:pPr algn="ctr">
                <a:lnSpc>
                  <a:spcPct val="100000"/>
                </a:lnSpc>
              </a:pPr>
              <a:r>
                <a:rPr sz="1400" b="1" dirty="0">
                  <a:solidFill>
                    <a:srgbClr val="035B99"/>
                  </a:solidFill>
                  <a:latin typeface="Arial"/>
                  <a:cs typeface="Arial"/>
                </a:rPr>
                <a:t>Время</a:t>
              </a:r>
              <a:r>
                <a:rPr sz="1400" b="1" spc="-40" dirty="0">
                  <a:solidFill>
                    <a:srgbClr val="035B99"/>
                  </a:solidFill>
                  <a:latin typeface="Arial"/>
                  <a:cs typeface="Arial"/>
                </a:rPr>
                <a:t> </a:t>
              </a:r>
              <a:r>
                <a:rPr sz="1400" b="1" spc="-10" dirty="0">
                  <a:solidFill>
                    <a:srgbClr val="035B99"/>
                  </a:solidFill>
                  <a:latin typeface="Arial"/>
                  <a:cs typeface="Arial"/>
                </a:rPr>
                <a:t>школьников</a:t>
              </a:r>
              <a:r>
                <a:rPr sz="1400" b="1" spc="-50" dirty="0">
                  <a:solidFill>
                    <a:srgbClr val="035B99"/>
                  </a:solidFill>
                  <a:latin typeface="Arial"/>
                  <a:cs typeface="Arial"/>
                </a:rPr>
                <a:t> </a:t>
              </a:r>
              <a:r>
                <a:rPr sz="1400" b="1" dirty="0">
                  <a:solidFill>
                    <a:srgbClr val="035B99"/>
                  </a:solidFill>
                  <a:latin typeface="Arial"/>
                  <a:cs typeface="Arial"/>
                </a:rPr>
                <a:t>занято</a:t>
              </a:r>
              <a:r>
                <a:rPr sz="1400" b="1" spc="-30" dirty="0">
                  <a:solidFill>
                    <a:srgbClr val="035B99"/>
                  </a:solidFill>
                  <a:latin typeface="Arial"/>
                  <a:cs typeface="Arial"/>
                </a:rPr>
                <a:t> </a:t>
              </a:r>
              <a:r>
                <a:rPr sz="1400" b="1" spc="-10" dirty="0">
                  <a:solidFill>
                    <a:srgbClr val="035B99"/>
                  </a:solidFill>
                  <a:latin typeface="Arial"/>
                  <a:cs typeface="Arial"/>
                </a:rPr>
                <a:t>урочными</a:t>
              </a:r>
              <a:r>
                <a:rPr sz="1400" b="1" dirty="0">
                  <a:solidFill>
                    <a:srgbClr val="035B99"/>
                  </a:solidFill>
                  <a:latin typeface="Arial"/>
                  <a:cs typeface="Arial"/>
                </a:rPr>
                <a:t> </a:t>
              </a:r>
              <a:r>
                <a:rPr sz="1400" b="1" spc="-10" dirty="0">
                  <a:solidFill>
                    <a:srgbClr val="035B99"/>
                  </a:solidFill>
                  <a:latin typeface="Arial"/>
                  <a:cs typeface="Arial"/>
                </a:rPr>
                <a:t>формами,</a:t>
              </a:r>
              <a:r>
                <a:rPr sz="1400" b="1" spc="-30" dirty="0">
                  <a:solidFill>
                    <a:srgbClr val="035B99"/>
                  </a:solidFill>
                  <a:latin typeface="Arial"/>
                  <a:cs typeface="Arial"/>
                </a:rPr>
                <a:t> </a:t>
              </a:r>
              <a:r>
                <a:rPr sz="1400" b="1" spc="-10" dirty="0">
                  <a:solidFill>
                    <a:srgbClr val="035B99"/>
                  </a:solidFill>
                  <a:latin typeface="Arial"/>
                  <a:cs typeface="Arial"/>
                </a:rPr>
                <a:t>которые</a:t>
              </a:r>
              <a:r>
                <a:rPr sz="1400" b="1" spc="-25" dirty="0">
                  <a:solidFill>
                    <a:srgbClr val="035B99"/>
                  </a:solidFill>
                  <a:latin typeface="Arial"/>
                  <a:cs typeface="Arial"/>
                </a:rPr>
                <a:t> </a:t>
              </a:r>
              <a:r>
                <a:rPr sz="1400" b="1" dirty="0">
                  <a:solidFill>
                    <a:srgbClr val="035B99"/>
                  </a:solidFill>
                  <a:latin typeface="Arial"/>
                  <a:cs typeface="Arial"/>
                </a:rPr>
                <a:t>не</a:t>
              </a:r>
              <a:r>
                <a:rPr sz="1400" b="1" spc="-25" dirty="0">
                  <a:solidFill>
                    <a:srgbClr val="035B99"/>
                  </a:solidFill>
                  <a:latin typeface="Arial"/>
                  <a:cs typeface="Arial"/>
                </a:rPr>
                <a:t> </a:t>
              </a:r>
              <a:r>
                <a:rPr sz="1400" b="1" spc="-10" dirty="0">
                  <a:solidFill>
                    <a:srgbClr val="035B99"/>
                  </a:solidFill>
                  <a:latin typeface="Arial"/>
                  <a:cs typeface="Arial"/>
                </a:rPr>
                <a:t>обеспечивают</a:t>
              </a:r>
              <a:r>
                <a:rPr sz="1400" b="1" spc="-50" dirty="0">
                  <a:solidFill>
                    <a:srgbClr val="035B99"/>
                  </a:solidFill>
                  <a:latin typeface="Arial"/>
                  <a:cs typeface="Arial"/>
                </a:rPr>
                <a:t> </a:t>
              </a:r>
              <a:r>
                <a:rPr sz="1400" b="1" dirty="0">
                  <a:solidFill>
                    <a:srgbClr val="035B99"/>
                  </a:solidFill>
                  <a:latin typeface="Arial"/>
                  <a:cs typeface="Arial"/>
                </a:rPr>
                <a:t>им</a:t>
              </a:r>
              <a:r>
                <a:rPr sz="1400" b="1" spc="-10" dirty="0">
                  <a:solidFill>
                    <a:srgbClr val="035B99"/>
                  </a:solidFill>
                  <a:latin typeface="Arial"/>
                  <a:cs typeface="Arial"/>
                </a:rPr>
                <a:t> </a:t>
              </a:r>
              <a:r>
                <a:rPr sz="1400" b="1" dirty="0">
                  <a:solidFill>
                    <a:srgbClr val="035B99"/>
                  </a:solidFill>
                  <a:latin typeface="Arial"/>
                  <a:cs typeface="Arial"/>
                </a:rPr>
                <a:t>не</a:t>
              </a:r>
              <a:r>
                <a:rPr sz="1400" b="1" spc="-30" dirty="0">
                  <a:solidFill>
                    <a:srgbClr val="035B99"/>
                  </a:solidFill>
                  <a:latin typeface="Arial"/>
                  <a:cs typeface="Arial"/>
                </a:rPr>
                <a:t> </a:t>
              </a:r>
              <a:r>
                <a:rPr sz="1400" b="1" spc="-10" dirty="0">
                  <a:solidFill>
                    <a:srgbClr val="035B99"/>
                  </a:solidFill>
                  <a:latin typeface="Arial"/>
                  <a:cs typeface="Arial"/>
                </a:rPr>
                <a:t>только</a:t>
              </a:r>
              <a:r>
                <a:rPr sz="1400" b="1" spc="-30" dirty="0">
                  <a:solidFill>
                    <a:srgbClr val="035B99"/>
                  </a:solidFill>
                  <a:latin typeface="Arial"/>
                  <a:cs typeface="Arial"/>
                </a:rPr>
                <a:t> </a:t>
              </a:r>
              <a:r>
                <a:rPr sz="1400" b="1" dirty="0">
                  <a:solidFill>
                    <a:srgbClr val="035B99"/>
                  </a:solidFill>
                  <a:latin typeface="Arial"/>
                  <a:cs typeface="Arial"/>
                </a:rPr>
                <a:t>развитие,</a:t>
              </a:r>
              <a:r>
                <a:rPr sz="1400" b="1" spc="-30" dirty="0">
                  <a:solidFill>
                    <a:srgbClr val="035B99"/>
                  </a:solidFill>
                  <a:latin typeface="Arial"/>
                  <a:cs typeface="Arial"/>
                </a:rPr>
                <a:t> </a:t>
              </a:r>
              <a:r>
                <a:rPr sz="1400" b="1" dirty="0">
                  <a:solidFill>
                    <a:srgbClr val="035B99"/>
                  </a:solidFill>
                  <a:latin typeface="Arial"/>
                  <a:cs typeface="Arial"/>
                </a:rPr>
                <a:t>но</a:t>
              </a:r>
              <a:r>
                <a:rPr sz="1400" b="1" spc="-35" dirty="0">
                  <a:solidFill>
                    <a:srgbClr val="035B99"/>
                  </a:solidFill>
                  <a:latin typeface="Arial"/>
                  <a:cs typeface="Arial"/>
                </a:rPr>
                <a:t> </a:t>
              </a:r>
              <a:r>
                <a:rPr sz="1400" b="1" dirty="0">
                  <a:solidFill>
                    <a:srgbClr val="035B99"/>
                  </a:solidFill>
                  <a:latin typeface="Arial"/>
                  <a:cs typeface="Arial"/>
                </a:rPr>
                <a:t>и</a:t>
              </a:r>
              <a:r>
                <a:rPr sz="1400" b="1" spc="-35" dirty="0">
                  <a:solidFill>
                    <a:srgbClr val="035B99"/>
                  </a:solidFill>
                  <a:latin typeface="Arial"/>
                  <a:cs typeface="Arial"/>
                </a:rPr>
                <a:t> </a:t>
              </a:r>
              <a:r>
                <a:rPr sz="1400" b="1" dirty="0">
                  <a:solidFill>
                    <a:srgbClr val="035B99"/>
                  </a:solidFill>
                  <a:latin typeface="Arial"/>
                  <a:cs typeface="Arial"/>
                </a:rPr>
                <a:t>понимание</a:t>
              </a:r>
              <a:r>
                <a:rPr sz="1400" b="1" spc="-45" dirty="0">
                  <a:solidFill>
                    <a:srgbClr val="035B99"/>
                  </a:solidFill>
                  <a:latin typeface="Arial"/>
                  <a:cs typeface="Arial"/>
                </a:rPr>
                <a:t> </a:t>
              </a:r>
              <a:r>
                <a:rPr sz="1400" b="1" spc="-10" dirty="0">
                  <a:solidFill>
                    <a:srgbClr val="035B99"/>
                  </a:solidFill>
                  <a:latin typeface="Arial"/>
                  <a:cs typeface="Arial"/>
                </a:rPr>
                <a:t>содержания</a:t>
              </a:r>
              <a:r>
                <a:rPr sz="1400" b="1" spc="-55" dirty="0">
                  <a:solidFill>
                    <a:srgbClr val="035B99"/>
                  </a:solidFill>
                  <a:latin typeface="Arial"/>
                  <a:cs typeface="Arial"/>
                </a:rPr>
                <a:t> </a:t>
              </a:r>
              <a:r>
                <a:rPr sz="1400" b="1" spc="-25" dirty="0">
                  <a:solidFill>
                    <a:srgbClr val="035B99"/>
                  </a:solidFill>
                  <a:latin typeface="Arial"/>
                  <a:cs typeface="Arial"/>
                </a:rPr>
                <a:t>УП</a:t>
              </a:r>
              <a:endParaRPr sz="1400" dirty="0">
                <a:latin typeface="Arial"/>
                <a:cs typeface="Arial"/>
              </a:endParaRPr>
            </a:p>
          </p:txBody>
        </p:sp>
        <p:sp>
          <p:nvSpPr>
            <p:cNvPr id="27" name="object 19"/>
            <p:cNvSpPr/>
            <p:nvPr/>
          </p:nvSpPr>
          <p:spPr>
            <a:xfrm>
              <a:off x="6053328" y="3882390"/>
              <a:ext cx="86995" cy="428625"/>
            </a:xfrm>
            <a:custGeom>
              <a:avLst/>
              <a:gdLst/>
              <a:ahLst/>
              <a:cxnLst/>
              <a:rect l="l" t="t" r="r" b="b"/>
              <a:pathLst>
                <a:path w="86995" h="428625">
                  <a:moveTo>
                    <a:pt x="28956" y="341249"/>
                  </a:moveTo>
                  <a:lnTo>
                    <a:pt x="0" y="341249"/>
                  </a:lnTo>
                  <a:lnTo>
                    <a:pt x="43434" y="428117"/>
                  </a:lnTo>
                  <a:lnTo>
                    <a:pt x="79629" y="355727"/>
                  </a:lnTo>
                  <a:lnTo>
                    <a:pt x="28956" y="355727"/>
                  </a:lnTo>
                  <a:lnTo>
                    <a:pt x="28956" y="341249"/>
                  </a:lnTo>
                  <a:close/>
                </a:path>
                <a:path w="86995" h="428625">
                  <a:moveTo>
                    <a:pt x="57912" y="0"/>
                  </a:moveTo>
                  <a:lnTo>
                    <a:pt x="28956" y="0"/>
                  </a:lnTo>
                  <a:lnTo>
                    <a:pt x="28956" y="355727"/>
                  </a:lnTo>
                  <a:lnTo>
                    <a:pt x="57912" y="355727"/>
                  </a:lnTo>
                  <a:lnTo>
                    <a:pt x="57912" y="0"/>
                  </a:lnTo>
                  <a:close/>
                </a:path>
                <a:path w="86995" h="428625">
                  <a:moveTo>
                    <a:pt x="86868" y="341249"/>
                  </a:moveTo>
                  <a:lnTo>
                    <a:pt x="57912" y="341249"/>
                  </a:lnTo>
                  <a:lnTo>
                    <a:pt x="57912" y="355727"/>
                  </a:lnTo>
                  <a:lnTo>
                    <a:pt x="79629" y="355727"/>
                  </a:lnTo>
                  <a:lnTo>
                    <a:pt x="86868" y="341249"/>
                  </a:lnTo>
                  <a:close/>
                </a:path>
              </a:pathLst>
            </a:custGeom>
            <a:solidFill>
              <a:srgbClr val="035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0"/>
            <p:cNvSpPr/>
            <p:nvPr/>
          </p:nvSpPr>
          <p:spPr>
            <a:xfrm>
              <a:off x="6053328" y="5298185"/>
              <a:ext cx="86995" cy="428625"/>
            </a:xfrm>
            <a:custGeom>
              <a:avLst/>
              <a:gdLst/>
              <a:ahLst/>
              <a:cxnLst/>
              <a:rect l="l" t="t" r="r" b="b"/>
              <a:pathLst>
                <a:path w="86995" h="428625">
                  <a:moveTo>
                    <a:pt x="28956" y="341185"/>
                  </a:moveTo>
                  <a:lnTo>
                    <a:pt x="0" y="341185"/>
                  </a:lnTo>
                  <a:lnTo>
                    <a:pt x="43434" y="428053"/>
                  </a:lnTo>
                  <a:lnTo>
                    <a:pt x="79629" y="355663"/>
                  </a:lnTo>
                  <a:lnTo>
                    <a:pt x="28956" y="355663"/>
                  </a:lnTo>
                  <a:lnTo>
                    <a:pt x="28956" y="341185"/>
                  </a:lnTo>
                  <a:close/>
                </a:path>
                <a:path w="86995" h="428625">
                  <a:moveTo>
                    <a:pt x="57912" y="0"/>
                  </a:moveTo>
                  <a:lnTo>
                    <a:pt x="28956" y="0"/>
                  </a:lnTo>
                  <a:lnTo>
                    <a:pt x="28956" y="355663"/>
                  </a:lnTo>
                  <a:lnTo>
                    <a:pt x="57912" y="355663"/>
                  </a:lnTo>
                  <a:lnTo>
                    <a:pt x="57912" y="0"/>
                  </a:lnTo>
                  <a:close/>
                </a:path>
                <a:path w="86995" h="428625">
                  <a:moveTo>
                    <a:pt x="86868" y="341185"/>
                  </a:moveTo>
                  <a:lnTo>
                    <a:pt x="57912" y="341185"/>
                  </a:lnTo>
                  <a:lnTo>
                    <a:pt x="57912" y="355663"/>
                  </a:lnTo>
                  <a:lnTo>
                    <a:pt x="79629" y="355663"/>
                  </a:lnTo>
                  <a:lnTo>
                    <a:pt x="86868" y="341185"/>
                  </a:lnTo>
                  <a:close/>
                </a:path>
              </a:pathLst>
            </a:custGeom>
            <a:solidFill>
              <a:srgbClr val="035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465" y="386537"/>
            <a:ext cx="10939068" cy="3693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Arial Black" pitchFamily="34" charset="0"/>
              </a:rPr>
              <a:t>ВЫБОР ПРЕДМЕТОВ ВЫПУСКНИКАМИ 9 И 11 КЛАССОВ</a:t>
            </a:r>
            <a:endParaRPr lang="ru-RU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198" y="1142998"/>
          <a:ext cx="11277604" cy="5029203"/>
        </p:xfrm>
        <a:graphic>
          <a:graphicData uri="http://schemas.openxmlformats.org/drawingml/2006/table">
            <a:tbl>
              <a:tblPr/>
              <a:tblGrid>
                <a:gridCol w="3699052"/>
                <a:gridCol w="1263092"/>
                <a:gridCol w="1263092"/>
                <a:gridCol w="1263092"/>
                <a:gridCol w="1263092"/>
                <a:gridCol w="1263092"/>
                <a:gridCol w="1263092"/>
              </a:tblGrid>
              <a:tr h="418044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Наименование предмета</a:t>
                      </a:r>
                      <a:endParaRPr lang="ru-RU" sz="1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9 класс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11 класс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8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1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2025 год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2025 год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180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Математика профильная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20,7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180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Физика </a:t>
                      </a:r>
                      <a:endParaRPr lang="ru-RU" sz="1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3,7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6,4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5,7</a:t>
                      </a:r>
                      <a:endParaRPr lang="ru-RU" sz="1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9,3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180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Химия 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5,1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4,5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9,3</a:t>
                      </a:r>
                      <a:endParaRPr lang="ru-RU" sz="1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10,3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2,9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180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Информатика и ИКТ 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13,9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23,3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24,1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7,8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180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Биология                                           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30,9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30,4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22,7</a:t>
                      </a:r>
                      <a:endParaRPr lang="ru-RU" sz="1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11,6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8,8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180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География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highlight>
                            <a:srgbClr val="00FF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highlight>
                            <a:srgbClr val="00FF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highlight>
                            <a:srgbClr val="00FF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61,6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1.3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307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История                                             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5,1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1,3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2,6</a:t>
                      </a:r>
                      <a:endParaRPr lang="ru-RU" sz="1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7,3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180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Обществознание 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highlight>
                            <a:srgbClr val="00FF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highlight>
                            <a:srgbClr val="00FF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69,9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highlight>
                            <a:srgbClr val="00FF00"/>
                          </a:highlight>
                          <a:latin typeface="Arial Black" pitchFamily="34" charset="0"/>
                          <a:ea typeface="Times New Roman"/>
                          <a:cs typeface="Times New Roman"/>
                        </a:rPr>
                        <a:t>61,4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33,3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23,5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180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Английский язык                              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2,7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1,3</a:t>
                      </a:r>
                      <a:endParaRPr lang="ru-RU" sz="1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180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Литература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0005" marR="400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2,7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Black" pitchFamily="34" charset="0"/>
                          <a:ea typeface="Times New Roman"/>
                          <a:cs typeface="Times New Roman"/>
                        </a:rPr>
                        <a:t>1,3</a:t>
                      </a:r>
                      <a:endParaRPr lang="ru-RU" sz="1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465" y="386537"/>
            <a:ext cx="10939068" cy="3693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Arial Black" pitchFamily="34" charset="0"/>
              </a:rPr>
              <a:t>КАЧЕСТВО ВЫПОЛНЕНИЯ (%) ВПР-2025</a:t>
            </a:r>
            <a:endParaRPr lang="ru-RU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90600" y="1524000"/>
          <a:ext cx="7772400" cy="4267200"/>
        </p:xfrm>
        <a:graphic>
          <a:graphicData uri="http://schemas.openxmlformats.org/drawingml/2006/table">
            <a:tbl>
              <a:tblPr/>
              <a:tblGrid>
                <a:gridCol w="1217387"/>
                <a:gridCol w="1636765"/>
                <a:gridCol w="1637760"/>
                <a:gridCol w="1637760"/>
                <a:gridCol w="1642728"/>
              </a:tblGrid>
              <a:tr h="6096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endParaRPr lang="ru-RU" sz="16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ru-RU" sz="16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математика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ru-RU" sz="16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ru-RU" sz="1600">
                          <a:latin typeface="Arial Black" pitchFamily="34" charset="0"/>
                          <a:ea typeface="Calibri"/>
                          <a:cs typeface="Times New Roman"/>
                        </a:rPr>
                        <a:t>химия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ru-RU" sz="1600">
                          <a:latin typeface="Arial Black" pitchFamily="34" charset="0"/>
                          <a:ea typeface="Calibri"/>
                          <a:cs typeface="Times New Roman"/>
                        </a:rPr>
                        <a:t>биология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ru-RU" sz="16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4 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ru-RU" sz="1600">
                          <a:latin typeface="Arial Black" pitchFamily="34" charset="0"/>
                          <a:ea typeface="Calibri"/>
                          <a:cs typeface="Times New Roman"/>
                        </a:rPr>
                        <a:t>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ru-RU" sz="16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ru-RU" sz="16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5 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ru-RU" sz="1600">
                          <a:latin typeface="Arial Black" pitchFamily="34" charset="0"/>
                          <a:ea typeface="Calibri"/>
                          <a:cs typeface="Times New Roman"/>
                        </a:rPr>
                        <a:t>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endParaRPr lang="ru-RU" sz="16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endParaRPr lang="ru-RU" sz="16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ru-RU" sz="1600">
                          <a:latin typeface="Arial Black" pitchFamily="34" charset="0"/>
                          <a:ea typeface="Calibri"/>
                          <a:cs typeface="Times New Roman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ru-RU" sz="16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6 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ru-RU" sz="1600">
                          <a:latin typeface="Arial Black" pitchFamily="34" charset="0"/>
                          <a:ea typeface="Calibri"/>
                          <a:cs typeface="Times New Roman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endParaRPr lang="ru-RU" sz="16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endParaRPr lang="ru-RU" sz="16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ru-RU" sz="1600">
                          <a:latin typeface="Arial Black" pitchFamily="34" charset="0"/>
                          <a:ea typeface="Calibri"/>
                          <a:cs typeface="Times New Roman"/>
                        </a:rPr>
                        <a:t>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ru-RU" sz="16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7 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ru-RU" sz="16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ru-RU" sz="1600">
                          <a:latin typeface="Arial Black" pitchFamily="34" charset="0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endParaRPr lang="ru-RU" sz="16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ru-RU" sz="16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ru-RU" sz="1600">
                          <a:latin typeface="Arial Black" pitchFamily="34" charset="0"/>
                          <a:ea typeface="Calibri"/>
                          <a:cs typeface="Times New Roman"/>
                        </a:rPr>
                        <a:t>8 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ru-RU" sz="16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ru-RU" sz="1600">
                          <a:latin typeface="Arial Black" pitchFamily="34" charset="0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ru-RU" sz="16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ru-RU" sz="16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ru-RU" sz="1600">
                          <a:latin typeface="Arial Black" pitchFamily="34" charset="0"/>
                          <a:ea typeface="Calibri"/>
                          <a:cs typeface="Times New Roman"/>
                        </a:rPr>
                        <a:t>10 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ru-RU" sz="16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ru-RU" sz="16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r>
                        <a:rPr lang="ru-RU" sz="16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210935" algn="l"/>
                        </a:tabLst>
                      </a:pPr>
                      <a:endParaRPr lang="ru-RU" sz="16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cosmetic_1728228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86800" y="3429000"/>
            <a:ext cx="3278572" cy="3278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2768</TotalTime>
  <Words>960</Words>
  <Application>Microsoft Office PowerPoint</Application>
  <PresentationFormat>Произвольный</PresentationFormat>
  <Paragraphs>287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СПЕЦИАЛЬНОЕ ОБРАЗОВАНИЕ</vt:lpstr>
      <vt:lpstr>РЕЗУЛЬТАТЫ ИТОГОВОЙ АТТЕСТАЦИИ 9 КЛАСС (ОГЭ)</vt:lpstr>
      <vt:lpstr>ДОСТИЖЕНИЯ ИТОГОВОЙ АТТЕСТАЦИИ 11 КЛАСС (ЕГЭ)</vt:lpstr>
      <vt:lpstr>ПРОБЛЕМЫ  ЕСТЕСТВЕННО-НАУЧНОГО И МАТЕМАТИЧЕСКОГО ОБРАЗОВАНИЯ</vt:lpstr>
      <vt:lpstr>ПРОБЛЕМНОЕ ПОЛЕ ЕСТЕСТВЕННО-НУЧНОГО И МАТЕМАТИЧЕСКОГО ОБРАЗОВАНИЯ  И НЕОБХОДИМЫЕ ДЕЙСТВИЯ</vt:lpstr>
      <vt:lpstr>ВЫБОР ПРЕДМЕТОВ ВЫПУСКНИКАМИ 9 И 11 КЛАССОВ</vt:lpstr>
      <vt:lpstr>КАЧЕСТВО ВЫПОЛНЕНИЯ (%) ВПР-2025</vt:lpstr>
      <vt:lpstr>ЕСТЕСТВЕННО-НАУЧНОЕ И МАТЕМАТИЧЕСКОЕ ОБРАЗОВАНИЕ</vt:lpstr>
      <vt:lpstr>РЕЗУЛЬТАТЫ ОБУЧЕНИЯ ЗА ТРИ ГОДА</vt:lpstr>
      <vt:lpstr>ИЗМЕНЕНИЯ В ЗАКОНОДАТЕЛЬСТВЕ ОБ ОБРАЗОВАНИИ</vt:lpstr>
      <vt:lpstr>ЗАДАЧИ В НАПРАВЛЕНИИ «ОБРАЗОВАТЕЛЬНЫЕ РЕЗУЛЬТАТЫ»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Галина</cp:lastModifiedBy>
  <cp:revision>5</cp:revision>
  <dcterms:created xsi:type="dcterms:W3CDTF">2025-08-24T03:02:01Z</dcterms:created>
  <dcterms:modified xsi:type="dcterms:W3CDTF">2025-08-26T01:10:56Z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2025-08-24T00:00:00Z</vt:filetime>
  </property>
  <property fmtid="{D5CDD505-2E9C-101B-9397-08002B2CF9AE}" pid="3" name="LastSaved">
    <vt:filetime>2025-08-24T00:00:00Z</vt:filetime>
  </property>
  <property fmtid="{D5CDD505-2E9C-101B-9397-08002B2CF9AE}" pid="4" name="Producer">
    <vt:lpwstr>iLovePDF</vt:lpwstr>
  </property>
</Properties>
</file>