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4"/>
  </p:notesMasterIdLst>
  <p:sldIdLst>
    <p:sldId id="271" r:id="rId2"/>
    <p:sldId id="268" r:id="rId3"/>
    <p:sldId id="260" r:id="rId4"/>
    <p:sldId id="269" r:id="rId5"/>
    <p:sldId id="261" r:id="rId6"/>
    <p:sldId id="270" r:id="rId7"/>
    <p:sldId id="272" r:id="rId8"/>
    <p:sldId id="273" r:id="rId9"/>
    <p:sldId id="279" r:id="rId10"/>
    <p:sldId id="278" r:id="rId11"/>
    <p:sldId id="275" r:id="rId12"/>
    <p:sldId id="283" r:id="rId13"/>
    <p:sldId id="282" r:id="rId14"/>
    <p:sldId id="280" r:id="rId15"/>
    <p:sldId id="281" r:id="rId16"/>
    <p:sldId id="284" r:id="rId17"/>
    <p:sldId id="285" r:id="rId18"/>
    <p:sldId id="287" r:id="rId19"/>
    <p:sldId id="286" r:id="rId20"/>
    <p:sldId id="277" r:id="rId21"/>
    <p:sldId id="288" r:id="rId22"/>
    <p:sldId id="289" r:id="rId23"/>
  </p:sldIdLst>
  <p:sldSz cx="9144000" cy="6858000" type="screen4x3"/>
  <p:notesSz cx="6858000" cy="9144000"/>
  <p:embeddedFontLs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8A0000"/>
    <a:srgbClr val="99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94660"/>
  </p:normalViewPr>
  <p:slideViewPr>
    <p:cSldViewPr>
      <p:cViewPr varScale="1">
        <p:scale>
          <a:sx n="68" d="100"/>
          <a:sy n="68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6314591761964024E-2"/>
          <c:y val="4.662246522873123E-2"/>
          <c:w val="0.91594192405587926"/>
          <c:h val="0.5417456922775784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продаж</c:v>
                </c:pt>
              </c:strCache>
            </c:strRef>
          </c:tx>
          <c:spPr>
            <a:ln w="28575">
              <a:noFill/>
            </a:ln>
          </c:spPr>
          <c:cat>
            <c:strRef>
              <c:f>Лист1!$A$2:$A$11</c:f>
              <c:strCache>
                <c:ptCount val="10"/>
                <c:pt idx="0">
                  <c:v>МБОУ ДСШ№1</c:v>
                </c:pt>
                <c:pt idx="1">
                  <c:v>МБОУ ДСШ№2</c:v>
                </c:pt>
                <c:pt idx="2">
                  <c:v>МБОУ Денисовская СШ</c:v>
                </c:pt>
                <c:pt idx="3">
                  <c:v>МБОУ Курайская СШ</c:v>
                </c:pt>
                <c:pt idx="4">
                  <c:v>МБОУ Шеломковская СШ</c:v>
                </c:pt>
                <c:pt idx="5">
                  <c:v>Нижнетанайская СШ</c:v>
                </c:pt>
                <c:pt idx="6">
                  <c:v>МБОу А-Ершинская СШ</c:v>
                </c:pt>
                <c:pt idx="7">
                  <c:v>МБОУ Усольская СШ</c:v>
                </c:pt>
                <c:pt idx="8">
                  <c:v>МБОУ Новинская СШ</c:v>
                </c:pt>
                <c:pt idx="9">
                  <c:v>Орловская СШ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17</c:v>
                </c:pt>
                <c:pt idx="1">
                  <c:v>12</c:v>
                </c:pt>
                <c:pt idx="2">
                  <c:v>10</c:v>
                </c:pt>
                <c:pt idx="3">
                  <c:v>8</c:v>
                </c:pt>
                <c:pt idx="4">
                  <c:v>7</c:v>
                </c:pt>
                <c:pt idx="5">
                  <c:v>7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</c:numCache>
            </c:numRef>
          </c:val>
        </c:ser>
        <c:axId val="167516416"/>
        <c:axId val="167538688"/>
      </c:barChart>
      <c:stockChart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Лист1!$A$2:$A$11</c:f>
              <c:strCache>
                <c:ptCount val="10"/>
                <c:pt idx="0">
                  <c:v>МБОУ ДСШ№1</c:v>
                </c:pt>
                <c:pt idx="1">
                  <c:v>МБОУ ДСШ№2</c:v>
                </c:pt>
                <c:pt idx="2">
                  <c:v>МБОУ Денисовская СШ</c:v>
                </c:pt>
                <c:pt idx="3">
                  <c:v>МБОУ Курайская СШ</c:v>
                </c:pt>
                <c:pt idx="4">
                  <c:v>МБОУ Шеломковская СШ</c:v>
                </c:pt>
                <c:pt idx="5">
                  <c:v>Нижнетанайская СШ</c:v>
                </c:pt>
                <c:pt idx="6">
                  <c:v>МБОу А-Ершинская СШ</c:v>
                </c:pt>
                <c:pt idx="7">
                  <c:v>МБОУ Усольская СШ</c:v>
                </c:pt>
                <c:pt idx="8">
                  <c:v>МБОУ Новинская СШ</c:v>
                </c:pt>
                <c:pt idx="9">
                  <c:v>Орловская СШ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Лист1!$A$2:$A$11</c:f>
              <c:strCache>
                <c:ptCount val="10"/>
                <c:pt idx="0">
                  <c:v>МБОУ ДСШ№1</c:v>
                </c:pt>
                <c:pt idx="1">
                  <c:v>МБОУ ДСШ№2</c:v>
                </c:pt>
                <c:pt idx="2">
                  <c:v>МБОУ Денисовская СШ</c:v>
                </c:pt>
                <c:pt idx="3">
                  <c:v>МБОУ Курайская СШ</c:v>
                </c:pt>
                <c:pt idx="4">
                  <c:v>МБОУ Шеломковская СШ</c:v>
                </c:pt>
                <c:pt idx="5">
                  <c:v>Нижнетанайская СШ</c:v>
                </c:pt>
                <c:pt idx="6">
                  <c:v>МБОу А-Ершинская СШ</c:v>
                </c:pt>
                <c:pt idx="7">
                  <c:v>МБОУ Усольская СШ</c:v>
                </c:pt>
                <c:pt idx="8">
                  <c:v>МБОУ Новинская СШ</c:v>
                </c:pt>
                <c:pt idx="9">
                  <c:v>Орловская СШ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</c:numCache>
            </c:numRef>
          </c:val>
        </c:ser>
        <c:hiLowLines/>
        <c:upDownBars>
          <c:gapWidth val="150"/>
          <c:upBars/>
          <c:downBars/>
        </c:upDownBars>
        <c:axId val="167541760"/>
        <c:axId val="167540224"/>
      </c:stockChart>
      <c:catAx>
        <c:axId val="167516416"/>
        <c:scaling>
          <c:orientation val="minMax"/>
        </c:scaling>
        <c:axPos val="b"/>
        <c:numFmt formatCode="dd/mm/yyyy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67538688"/>
        <c:crosses val="autoZero"/>
        <c:auto val="1"/>
        <c:lblAlgn val="ctr"/>
        <c:lblOffset val="100"/>
      </c:catAx>
      <c:valAx>
        <c:axId val="167538688"/>
        <c:scaling>
          <c:orientation val="minMax"/>
        </c:scaling>
        <c:axPos val="l"/>
        <c:majorGridlines/>
        <c:numFmt formatCode="General" sourceLinked="1"/>
        <c:tickLblPos val="nextTo"/>
        <c:crossAx val="167516416"/>
        <c:crosses val="autoZero"/>
        <c:crossBetween val="between"/>
      </c:valAx>
      <c:valAx>
        <c:axId val="167540224"/>
        <c:scaling>
          <c:orientation val="minMax"/>
        </c:scaling>
        <c:delete val="1"/>
        <c:axPos val="r"/>
        <c:numFmt formatCode="General" sourceLinked="1"/>
        <c:tickLblPos val="none"/>
        <c:crossAx val="167541760"/>
        <c:crosses val="max"/>
        <c:crossBetween val="between"/>
      </c:valAx>
      <c:catAx>
        <c:axId val="167541760"/>
        <c:scaling>
          <c:orientation val="minMax"/>
        </c:scaling>
        <c:delete val="1"/>
        <c:axPos val="b"/>
        <c:numFmt formatCode="dd/mm/yyyy" sourceLinked="1"/>
        <c:tickLblPos val="none"/>
        <c:crossAx val="167540224"/>
        <c:crosses val="autoZero"/>
        <c:auto val="1"/>
        <c:lblAlgn val="ctr"/>
        <c:lblOffset val="100"/>
      </c:cat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EF201-FF67-4023-9103-74EC0EE2EF8E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555AE-2AFC-4498-8DAD-2CC122661B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555AE-2AFC-4498-8DAD-2CC122661B7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555AE-2AFC-4498-8DAD-2CC122661B7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555AE-2AFC-4498-8DAD-2CC122661B7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555AE-2AFC-4498-8DAD-2CC122661B7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25.08.2025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25.08.2025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25.08.2025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25.08.2025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25.08.2025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25.08.2025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25.08.2025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25.08.2025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25.08.2025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25.08.2025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25.08.2025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eg"/><Relationship Id="rId11" Type="http://schemas.openxmlformats.org/officeDocument/2006/relationships/image" Target="../media/image75.jpeg"/><Relationship Id="rId5" Type="http://schemas.openxmlformats.org/officeDocument/2006/relationships/image" Target="../media/image69.jpe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13" Type="http://schemas.openxmlformats.org/officeDocument/2006/relationships/image" Target="../media/image86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12" Type="http://schemas.openxmlformats.org/officeDocument/2006/relationships/image" Target="../media/image85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jpeg"/><Relationship Id="rId11" Type="http://schemas.openxmlformats.org/officeDocument/2006/relationships/image" Target="../media/image84.jpeg"/><Relationship Id="rId5" Type="http://schemas.openxmlformats.org/officeDocument/2006/relationships/image" Target="../media/image78.jpeg"/><Relationship Id="rId15" Type="http://schemas.openxmlformats.org/officeDocument/2006/relationships/image" Target="../media/image88.jpeg"/><Relationship Id="rId10" Type="http://schemas.openxmlformats.org/officeDocument/2006/relationships/image" Target="../media/image83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Relationship Id="rId14" Type="http://schemas.openxmlformats.org/officeDocument/2006/relationships/image" Target="../media/image8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26" Type="http://schemas.openxmlformats.org/officeDocument/2006/relationships/image" Target="../media/image35.jpeg"/><Relationship Id="rId3" Type="http://schemas.openxmlformats.org/officeDocument/2006/relationships/image" Target="../media/image12.jpeg"/><Relationship Id="rId21" Type="http://schemas.openxmlformats.org/officeDocument/2006/relationships/image" Target="../media/image30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5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jpe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24" Type="http://schemas.openxmlformats.org/officeDocument/2006/relationships/image" Target="../media/image33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23" Type="http://schemas.openxmlformats.org/officeDocument/2006/relationships/image" Target="../media/image32.jpeg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Relationship Id="rId22" Type="http://schemas.openxmlformats.org/officeDocument/2006/relationships/image" Target="../media/image31.jpeg"/><Relationship Id="rId27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115616" y="2060848"/>
            <a:ext cx="7056784" cy="4566121"/>
            <a:chOff x="491256" y="2703812"/>
            <a:chExt cx="7391755" cy="421927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17534" y="2703812"/>
              <a:ext cx="7165477" cy="4656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000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91256" y="6496492"/>
              <a:ext cx="7165477" cy="4265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dirty="0" smtClean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Зайцева Г.В., директор МКУ «Дзержинский межшкольный методический центр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200" dirty="0" smtClean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Август 2025</a:t>
              </a:r>
              <a:endParaRPr lang="ru-RU" sz="12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547664" y="889844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476672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Методическая служба Дзержинского района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контексте современных вызовов: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решения и результаты, ключевые задачи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202757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852936"/>
            <a:ext cx="1944216" cy="117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700808"/>
            <a:ext cx="2372793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700808"/>
            <a:ext cx="226128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780928"/>
            <a:ext cx="213431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4005064"/>
            <a:ext cx="176383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2852936"/>
            <a:ext cx="2375701" cy="112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608" y="4005064"/>
            <a:ext cx="236227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8144" y="3717032"/>
            <a:ext cx="2088232" cy="119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/>
          <a:srcRect l="9524" t="37357" r="20635" b="20976"/>
          <a:stretch>
            <a:fillRect/>
          </a:stretch>
        </p:blipFill>
        <p:spPr bwMode="auto">
          <a:xfrm>
            <a:off x="5652120" y="4869160"/>
            <a:ext cx="1512167" cy="120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2060848"/>
            <a:ext cx="6840760" cy="503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404664"/>
            <a:ext cx="6533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Успешные образовательные практики в ДОУ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59632" y="980728"/>
          <a:ext cx="7440488" cy="4634432"/>
        </p:xfrm>
        <a:graphic>
          <a:graphicData uri="http://schemas.openxmlformats.org/drawingml/2006/table">
            <a:tbl>
              <a:tblPr/>
              <a:tblGrid>
                <a:gridCol w="3669220"/>
                <a:gridCol w="3771268"/>
              </a:tblGrid>
              <a:tr h="696691">
                <a:tc>
                  <a:txBody>
                    <a:bodyPr/>
                    <a:lstStyle/>
                    <a:p>
                      <a:pPr indent="21590" algn="l">
                        <a:lnSpc>
                          <a:spcPts val="1345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Биоэнергопластика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 как эффективное средство развития речи у детей с ОВЗ дошкольного возраста»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00" algn="l">
                        <a:lnSpc>
                          <a:spcPts val="137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Петрова Л. А., заведующий МБДОУ № 1 «Чебурашка». </a:t>
                      </a:r>
                    </a:p>
                    <a:p>
                      <a:pPr indent="-381000" algn="l">
                        <a:lnSpc>
                          <a:spcPts val="137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Павлинич Д. А., учитель-логопед 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138">
                <a:tc>
                  <a:txBody>
                    <a:bodyPr/>
                    <a:lstStyle/>
                    <a:p>
                      <a:pPr indent="21590" algn="l">
                        <a:lnSpc>
                          <a:spcPts val="1345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«Использование театрализации в образовательной деятельности ДОУ для развития  речи дошкольников»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00" algn="l">
                        <a:lnSpc>
                          <a:spcPts val="137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Третьякова И.М., заведующая </a:t>
                      </a:r>
                    </a:p>
                    <a:p>
                      <a:pPr indent="-381000" algn="l">
                        <a:lnSpc>
                          <a:spcPts val="137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Шеломковским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детским садом «Колобок»,</a:t>
                      </a:r>
                    </a:p>
                    <a:p>
                      <a:pPr indent="-381000" algn="l">
                        <a:lnSpc>
                          <a:spcPts val="137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Королева И. С. воспитатель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25">
                <a:tc>
                  <a:txBody>
                    <a:bodyPr/>
                    <a:lstStyle/>
                    <a:p>
                      <a:pPr indent="21590" algn="l">
                        <a:lnSpc>
                          <a:spcPts val="1345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Формирование финансовой грамотности дошкольников средствами дидактических игр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00" algn="l">
                        <a:lnSpc>
                          <a:spcPts val="137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Артемьева И.Н. заведующая МБДОУ №2 «Колокольчик», 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Гультяева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Е. С., воспитатель.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633">
                <a:tc>
                  <a:txBody>
                    <a:bodyPr/>
                    <a:lstStyle/>
                    <a:p>
                      <a:pPr indent="21590" algn="l">
                        <a:lnSpc>
                          <a:spcPts val="137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«Дидактический портфель». Речевые игры как средство познавательно развития детей и подготовки их к обучению грамоте.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00" algn="l">
                        <a:lnSpc>
                          <a:spcPts val="137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Буракова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Г. В., старший воспитатель МБДОУ детский сад №4 «Березка»,</a:t>
                      </a:r>
                    </a:p>
                    <a:p>
                      <a:pPr indent="-381000" algn="l">
                        <a:lnSpc>
                          <a:spcPts val="137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Семенова А. Р., воспитатель 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621">
                <a:tc>
                  <a:txBody>
                    <a:bodyPr/>
                    <a:lstStyle/>
                    <a:p>
                      <a:pPr indent="21590" algn="l">
                        <a:lnSpc>
                          <a:spcPts val="1345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«Развитие проектных познавательных интересов и действий старших дошкольников через организацию волонтёрского движения»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00" algn="l">
                        <a:lnSpc>
                          <a:spcPts val="137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Дебелая Е. В., старший воспитатель</a:t>
                      </a:r>
                    </a:p>
                    <a:p>
                      <a:pPr indent="-381000" algn="l">
                        <a:lnSpc>
                          <a:spcPts val="137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Вебер Т. Н., воспитатель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691">
                <a:tc>
                  <a:txBody>
                    <a:bodyPr/>
                    <a:lstStyle/>
                    <a:p>
                      <a:pPr indent="21590">
                        <a:lnSpc>
                          <a:spcPts val="1440"/>
                        </a:lnSpc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ru-RU" sz="1300" kern="1800">
                          <a:latin typeface="Times New Roman"/>
                          <a:ea typeface="Times New Roman"/>
                          <a:cs typeface="Times New Roman"/>
                        </a:rPr>
                        <a:t>«Использование приемов мнемотехники в развитие речи детей старшего дошкольного возраста»</a:t>
                      </a: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00" algn="l">
                        <a:lnSpc>
                          <a:spcPts val="137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Гейнц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В. В.заведующий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Усольского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детского сада «Колосок»,</a:t>
                      </a:r>
                    </a:p>
                    <a:p>
                      <a:pPr indent="-381000" algn="l">
                        <a:lnSpc>
                          <a:spcPts val="137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Румянцева Н.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А.-воспитатель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633">
                <a:tc>
                  <a:txBody>
                    <a:bodyPr/>
                    <a:lstStyle/>
                    <a:p>
                      <a:pPr indent="21590" algn="l">
                        <a:lnSpc>
                          <a:spcPts val="137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«Музыкально – театрализованная деятельность, как способ развития творческих способностей дошкольников».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00" algn="l">
                        <a:lnSpc>
                          <a:spcPts val="137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Егорова Л. Н., заведующий МБДОУ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Денисовский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детский сад «Солнышко»,</a:t>
                      </a:r>
                    </a:p>
                    <a:p>
                      <a:pPr indent="-381000" algn="l">
                        <a:lnSpc>
                          <a:spcPts val="137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Султонова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Е. Ф., музыкальный руководитель 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2060848"/>
            <a:ext cx="6840760" cy="503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404664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Успешные образовательные практики в школах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115616" y="908720"/>
          <a:ext cx="7560840" cy="5651500"/>
        </p:xfrm>
        <a:graphic>
          <a:graphicData uri="http://schemas.openxmlformats.org/drawingml/2006/table">
            <a:tbl>
              <a:tblPr/>
              <a:tblGrid>
                <a:gridCol w="3728571"/>
                <a:gridCol w="3832269"/>
              </a:tblGrid>
              <a:tr h="450661">
                <a:tc>
                  <a:txBody>
                    <a:bodyPr/>
                    <a:lstStyle/>
                    <a:p>
                      <a:pPr indent="21590" algn="l">
                        <a:lnSpc>
                          <a:spcPts val="137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Функциональная грамотность: учимся исследовать (на примере уроков математики, физики, истории, обществознания)</a:t>
                      </a:r>
                    </a:p>
                  </a:txBody>
                  <a:tcPr marL="43457" marR="4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00" algn="l">
                        <a:lnSpc>
                          <a:spcPts val="137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Титова Л. И., заместитель директора по УВР МБОУ ДСШ№1, Григорьева Е. А., Богданова Н. А., Иванова Н. А., Лупянникова В. В. учителя</a:t>
                      </a:r>
                    </a:p>
                  </a:txBody>
                  <a:tcPr marL="43457" marR="4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327">
                <a:tc>
                  <a:txBody>
                    <a:bodyPr/>
                    <a:lstStyle/>
                    <a:p>
                      <a:pPr indent="21590" algn="l">
                        <a:lnSpc>
                          <a:spcPts val="137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Использование эффективных приёмов для достижения  высоких результатов по читательской грамотности младших школьников в преемственности с основной школой.</a:t>
                      </a:r>
                    </a:p>
                  </a:txBody>
                  <a:tcPr marL="43457" marR="4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00" algn="l">
                        <a:lnSpc>
                          <a:spcPts val="137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Рыль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В. Ю., заместитель директора по УВР МБОУ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Усольская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СШ </a:t>
                      </a:r>
                    </a:p>
                    <a:p>
                      <a:pPr indent="-381000" algn="l">
                        <a:lnSpc>
                          <a:spcPts val="137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Евстифейкина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С. Д. учитель начальных классов</a:t>
                      </a:r>
                    </a:p>
                  </a:txBody>
                  <a:tcPr marL="43457" marR="4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614">
                <a:tc>
                  <a:txBody>
                    <a:bodyPr/>
                    <a:lstStyle/>
                    <a:p>
                      <a:pPr indent="21590" algn="l"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Развитие читательской грамотности как условие повышения образовательных результатов</a:t>
                      </a:r>
                    </a:p>
                  </a:txBody>
                  <a:tcPr marL="43457" marR="4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00" algn="l"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Егоренко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А. П. - заместитель заведующего филиалом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Нижнетанайская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СШ, </a:t>
                      </a:r>
                    </a:p>
                    <a:p>
                      <a:pPr indent="-381000" algn="l"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Бурмакина Н. А., Бурмакина Т. Ф., Горбунова Т. В. Кириенко А. В. -учителя</a:t>
                      </a:r>
                    </a:p>
                  </a:txBody>
                  <a:tcPr marL="43457" marR="4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614">
                <a:tc>
                  <a:txBody>
                    <a:bodyPr/>
                    <a:lstStyle/>
                    <a:p>
                      <a:pPr indent="21590" algn="l"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«Марафон игр разума» как эффективный способ развития и оценки результатов формирования функциональной грамотности»</a:t>
                      </a:r>
                    </a:p>
                  </a:txBody>
                  <a:tcPr marL="43457" marR="4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00" algn="l"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Перепейкина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Н.Г.-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учитель математики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-381000" algn="l"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Горохова Е.В.,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Порунова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Н. В., заместители директора по УВР МБОУ Дзержинская СШ №2</a:t>
                      </a:r>
                    </a:p>
                  </a:txBody>
                  <a:tcPr marL="43457" marR="4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139">
                <a:tc>
                  <a:txBody>
                    <a:bodyPr/>
                    <a:lstStyle/>
                    <a:p>
                      <a:pPr indent="21590" algn="l">
                        <a:lnSpc>
                          <a:spcPts val="137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Использование «Точки роста» для повышения качества естественно – научной грамотности у школьников</a:t>
                      </a:r>
                    </a:p>
                  </a:txBody>
                  <a:tcPr marL="43457" marR="4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00" algn="l">
                        <a:lnSpc>
                          <a:spcPts val="137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Макарюк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Г. Ю., старший методист МБОУ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Шеломковская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СШ, </a:t>
                      </a:r>
                      <a:r>
                        <a:rPr lang="ru-RU" sz="13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Шевкунова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Л. В. учитель физики</a:t>
                      </a:r>
                    </a:p>
                  </a:txBody>
                  <a:tcPr marL="43457" marR="4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853">
                <a:tc>
                  <a:txBody>
                    <a:bodyPr/>
                    <a:lstStyle/>
                    <a:p>
                      <a:pPr indent="21590" algn="l"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Наставничество в проектной деятельности как средство достижения образовательных результатов</a:t>
                      </a:r>
                    </a:p>
                  </a:txBody>
                  <a:tcPr marL="43457" marR="43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00" algn="l"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Артюхова Н. И., заместитель директора по УВР МБОУ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Денисовсакая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сш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457" marR="4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96">
                <a:tc>
                  <a:txBody>
                    <a:bodyPr/>
                    <a:lstStyle/>
                    <a:p>
                      <a:pPr indent="21590" algn="l"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Управление качеством достижения образовательных результатов</a:t>
                      </a:r>
                    </a:p>
                  </a:txBody>
                  <a:tcPr marL="43457" marR="4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00" algn="l">
                        <a:lnSpc>
                          <a:spcPts val="132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Горохова Е. В., заместитель директора по УВР МБОУ ДСШ№2,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Ивкин 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П. А., Фадеева И. В.- учителя </a:t>
                      </a:r>
                    </a:p>
                  </a:txBody>
                  <a:tcPr marL="43457" marR="4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139">
                <a:tc>
                  <a:txBody>
                    <a:bodyPr/>
                    <a:lstStyle/>
                    <a:p>
                      <a:pPr indent="21590" algn="l">
                        <a:lnSpc>
                          <a:spcPts val="1345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Повышение качества знаний по математике посредством организации работы учащихся в  группе допонимания</a:t>
                      </a:r>
                    </a:p>
                  </a:txBody>
                  <a:tcPr marL="43457" marR="4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00" algn="l">
                        <a:lnSpc>
                          <a:spcPts val="137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Авхименя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Т. М., заместитель директора по УВР МБОУ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А-Ершинская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СШ, </a:t>
                      </a:r>
                    </a:p>
                    <a:p>
                      <a:pPr indent="-381000" algn="l">
                        <a:lnSpc>
                          <a:spcPts val="137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Федосеенко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Л. И. учитель</a:t>
                      </a:r>
                    </a:p>
                  </a:txBody>
                  <a:tcPr marL="43457" marR="4345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996">
                <a:tc>
                  <a:txBody>
                    <a:bodyPr/>
                    <a:lstStyle/>
                    <a:p>
                      <a:pPr indent="21590" algn="l">
                        <a:lnSpc>
                          <a:spcPts val="1345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Сформированность читательской грамотности обучающихся - результат командной деятельности.</a:t>
                      </a:r>
                    </a:p>
                  </a:txBody>
                  <a:tcPr marL="43457" marR="4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00" algn="l">
                        <a:lnSpc>
                          <a:spcPts val="137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Курлович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Е. П., заместитель директора по УВР МБОУ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Курайская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СШ, Виноградова С. С.,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Зарубицкая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Ю. Ю.,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Ломеко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У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. Г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. -учителя</a:t>
                      </a:r>
                    </a:p>
                  </a:txBody>
                  <a:tcPr marL="43457" marR="4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31">
                <a:tc>
                  <a:txBody>
                    <a:bodyPr/>
                    <a:lstStyle/>
                    <a:p>
                      <a:pPr indent="21590" algn="l">
                        <a:lnSpc>
                          <a:spcPts val="137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Кейс как средство для формирования функциональной грамотности школьников.</a:t>
                      </a:r>
                    </a:p>
                  </a:txBody>
                  <a:tcPr marL="43457" marR="4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00" algn="l">
                        <a:lnSpc>
                          <a:spcPts val="137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Маисеева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С.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В.,старший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методист МБОУ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Новинская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СШ, Старикова Н. А. -учитель</a:t>
                      </a:r>
                    </a:p>
                  </a:txBody>
                  <a:tcPr marL="43457" marR="4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31">
                <a:tc>
                  <a:txBody>
                    <a:bodyPr/>
                    <a:lstStyle/>
                    <a:p>
                      <a:pPr indent="21590" algn="l">
                        <a:lnSpc>
                          <a:spcPts val="137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Формирование финансовой грамотности во внеурочной деятельности.</a:t>
                      </a:r>
                    </a:p>
                  </a:txBody>
                  <a:tcPr marL="43457" marR="4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81000" algn="l">
                        <a:lnSpc>
                          <a:spcPts val="137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Рамденок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О.Г., заместитель заведующего Орловской СШ,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Свириденко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Л. О. -учитель</a:t>
                      </a:r>
                    </a:p>
                  </a:txBody>
                  <a:tcPr marL="43457" marR="434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2060848"/>
            <a:ext cx="6840760" cy="503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1836981" cy="122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5085184"/>
            <a:ext cx="1296144" cy="154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564904"/>
            <a:ext cx="1800200" cy="110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63888" y="1700808"/>
          <a:ext cx="5112568" cy="3037830"/>
        </p:xfrm>
        <a:graphic>
          <a:graphicData uri="http://schemas.openxmlformats.org/drawingml/2006/table">
            <a:tbl>
              <a:tblPr/>
              <a:tblGrid>
                <a:gridCol w="3667459"/>
                <a:gridCol w="1445109"/>
              </a:tblGrid>
              <a:tr h="516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Образовательные учреждения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Количество выступающих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МБОУ Дзержинская СШ №1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6 человек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МБОУ Дзержинская СШ №2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 человек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МБОУ Денисовская СШ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 человек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МБОУ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А-Ершинская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СШ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 человека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МБОУ Усольская СШ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человека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МБОУ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Шеломковская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СШ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человека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Нижнетанайская СШ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 человека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МБОУ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Курайская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СШ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 человек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Орловская СШ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 человек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5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МБОУ Новинская СШ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115616" y="332656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Форум «Семья и школа: </a:t>
            </a:r>
          </a:p>
          <a:p>
            <a:pPr algn="ctr"/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эффективные практики сотрудничества</a:t>
            </a:r>
            <a:endParaRPr lang="ru-RU" sz="24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19" y="5085184"/>
            <a:ext cx="3591673" cy="147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085184"/>
            <a:ext cx="1099609" cy="150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3717032"/>
            <a:ext cx="196266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2060848"/>
            <a:ext cx="6840760" cy="503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404664"/>
            <a:ext cx="6823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Региональный атлас образовательных практик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600" y="980726"/>
          <a:ext cx="7776863" cy="5532704"/>
        </p:xfrm>
        <a:graphic>
          <a:graphicData uri="http://schemas.openxmlformats.org/drawingml/2006/table">
            <a:tbl>
              <a:tblPr/>
              <a:tblGrid>
                <a:gridCol w="1080120"/>
                <a:gridCol w="3756086"/>
                <a:gridCol w="1068450"/>
                <a:gridCol w="1872207"/>
              </a:tblGrid>
              <a:tr h="132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Название практики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Уровень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Автор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МБОУ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А-Ершинская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СШ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Ученическое наставничество как способ формирования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метапредметных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УУД и личностных результатов учащихся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Продвинутый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Смирнова Наталья Михайловна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А-Ершинская СШ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Формирование финансовой грамотности в образовательном учреждении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Продвинутый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Смирнова Наталья Михайловна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 ДСШ№1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Семейная школа финансового благополучия "Семья и деньги"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Продвинутый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Богданова Наталия Александровна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МБОУ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ДСШ№1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Практика организации деятельности педагогов школы по повышению профессионального уровня "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Учитель-учителю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"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Продвинутый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Титова Людмила Ивановна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 Курайская СШ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Сформированность навыков смыслового чтения обучающихся - результат командной деятельности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Продвинутый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Виноградова Светлана Степановна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 ДСШ№2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"УЛОВ- учебная лаборатория около врачей"</a:t>
                      </a:r>
                      <a:b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Начальный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Порунова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Наталья Владимировна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 Усольская СШ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Дополнительная общеобразовательная программа «Медицинский класс» для обучающихся 10 – 11 классов</a:t>
                      </a:r>
                      <a:b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Начальный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Рыль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Валентина Юрьевна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Иванцова Анастасия Викторовна,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Калабухова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Ирина Николаевна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Детский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сад №2 "Колокольчик"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Использование нейроупражнений при автоматизации звуков в слогах, словах и предложениях.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Начальный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Тузова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Таисия Николаевна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Детский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сад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 3 "Тополек".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65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Реализация дополнительной образовательной программы по экспериментально – исследовательской деятельности «Маленький исследователь».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Начальный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Рыль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Наталья Александровна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874" marR="34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2060848"/>
            <a:ext cx="6840760" cy="503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404664"/>
            <a:ext cx="3795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Школа молодого педагога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581128"/>
            <a:ext cx="4104456" cy="130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1873084" cy="99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327480"/>
            <a:ext cx="1800200" cy="115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2194480"/>
            <a:ext cx="1512168" cy="129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1124744"/>
            <a:ext cx="3384376" cy="137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2420888"/>
            <a:ext cx="2808312" cy="147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3645024"/>
            <a:ext cx="2232248" cy="153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043608" y="5877272"/>
            <a:ext cx="4284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Быть молодым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педагогом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здорово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979712" y="6165304"/>
            <a:ext cx="4141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ними будущее нашего образования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2060848"/>
            <a:ext cx="6840760" cy="503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332656"/>
            <a:ext cx="53208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Районный дистанционный конкурс 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«Педагогическое вдохновение- 2025»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59632" y="1124744"/>
          <a:ext cx="7200799" cy="5421732"/>
        </p:xfrm>
        <a:graphic>
          <a:graphicData uri="http://schemas.openxmlformats.org/drawingml/2006/table">
            <a:tbl>
              <a:tblPr/>
              <a:tblGrid>
                <a:gridCol w="2216348"/>
                <a:gridCol w="1327655"/>
                <a:gridCol w="1828398"/>
                <a:gridCol w="1828398"/>
              </a:tblGrid>
              <a:tr h="26908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Название школы</a:t>
                      </a:r>
                    </a:p>
                  </a:txBody>
                  <a:tcPr marL="63592" marR="63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Учебный год</a:t>
                      </a:r>
                    </a:p>
                  </a:txBody>
                  <a:tcPr marL="63592" marR="63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2022-2023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2023-2024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2024-2025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МБОУ ДСШ№1</a:t>
                      </a:r>
                    </a:p>
                  </a:txBody>
                  <a:tcPr marL="63592" marR="63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13-2/ 12(1м)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поб.-3, пр.-6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поб.-6; приз.-5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575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МБОУ ДСШ№2</a:t>
                      </a:r>
                    </a:p>
                  </a:txBody>
                  <a:tcPr marL="63592" marR="63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11-1/9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поб.-5, пр.-5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поб.-8; приз-6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МБОУ Денисовская СШ</a:t>
                      </a:r>
                    </a:p>
                  </a:txBody>
                  <a:tcPr marL="63592" marR="63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7/7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поб.-1, приз.-2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поб.-2; приз.-4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МБОУ Курайская СШ</a:t>
                      </a:r>
                    </a:p>
                  </a:txBody>
                  <a:tcPr marL="63592" marR="63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7(9)-1/6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поб.-0, пр.-3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поб.-4; приз. -4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МБОУ А-Ершинская СШ</a:t>
                      </a:r>
                    </a:p>
                  </a:txBody>
                  <a:tcPr marL="63592" marR="63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12-1/6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поб.-2, пр.- 4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поб.-2; приз-7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МБОУ Усольская СШ</a:t>
                      </a:r>
                    </a:p>
                  </a:txBody>
                  <a:tcPr marL="63592" marR="63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9-2/5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поб.-1, пр.-2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поб.-0; приз-6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МБОУ Новинская СШ</a:t>
                      </a:r>
                    </a:p>
                  </a:txBody>
                  <a:tcPr marL="63592" marR="63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3/1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поб.-0, пр.-0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поб.-0; приз.-0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575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МБОУ Шеломковская СШ</a:t>
                      </a:r>
                    </a:p>
                  </a:txBody>
                  <a:tcPr marL="63592" marR="63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4-1/2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поб.-0, пр.-0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поб.-1; приз.-0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Нижнетанайская СШ</a:t>
                      </a:r>
                    </a:p>
                  </a:txBody>
                  <a:tcPr marL="63592" marR="63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7-1/5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поб.-0, пр.-4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.- 2; приз.-4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5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Орловская СШ</a:t>
                      </a:r>
                    </a:p>
                  </a:txBody>
                  <a:tcPr marL="63592" marR="635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9-2/7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поб.-2, пр.-2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поб.-0; приз.-2</a:t>
                      </a:r>
                    </a:p>
                  </a:txBody>
                  <a:tcPr marL="63592" marR="635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2060848"/>
            <a:ext cx="6840760" cy="503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332656"/>
            <a:ext cx="62731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Районный профессиональный конкурс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«Учитель года Дзержинского района -2025»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2592288" cy="142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628800"/>
            <a:ext cx="152967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924944"/>
            <a:ext cx="1800200" cy="123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933056"/>
            <a:ext cx="1512168" cy="137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1268760"/>
            <a:ext cx="1882593" cy="144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2564904"/>
            <a:ext cx="1872208" cy="145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3861048"/>
            <a:ext cx="180579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4941168"/>
            <a:ext cx="280461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6016" y="3068960"/>
            <a:ext cx="1440160" cy="162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15616" y="5373216"/>
            <a:ext cx="2160240" cy="115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2060848"/>
            <a:ext cx="6840760" cy="503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404664"/>
            <a:ext cx="56966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Всероссийская олимпиада школьников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Школьный этап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259633" y="1397000"/>
          <a:ext cx="7200799" cy="4778460"/>
        </p:xfrm>
        <a:graphic>
          <a:graphicData uri="http://schemas.openxmlformats.org/drawingml/2006/table">
            <a:tbl>
              <a:tblPr/>
              <a:tblGrid>
                <a:gridCol w="314354"/>
                <a:gridCol w="3489962"/>
                <a:gridCol w="877073"/>
                <a:gridCol w="1126357"/>
                <a:gridCol w="1393053"/>
              </a:tblGrid>
              <a:tr h="960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Название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образовательной организации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Кол-во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участий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Кол-во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призеров (призовых мест)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Кол-во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победителей (побед)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Александро-Ершинская СШ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Денисовская СШ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198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Дзержинская СШ № 1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383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537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137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Дзержинская СШ № 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337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381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Курайская СШ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Новинская СШ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Усольская СШ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Шеломковская СШ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Нижнетанайская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СШ филиал МБОУ ДСШ № 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Орловская СШ филиал МБОУ ДСШ № 1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1093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1434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940" marR="23940" marT="23940" marB="239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2060848"/>
            <a:ext cx="6840760" cy="503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404664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Всероссийская олимпиада школьников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Муниципальный этап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1196752"/>
            <a:ext cx="6840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Количество участников муниципального этапа олимпиады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59632" y="1484784"/>
          <a:ext cx="6912767" cy="1543751"/>
        </p:xfrm>
        <a:graphic>
          <a:graphicData uri="http://schemas.openxmlformats.org/drawingml/2006/table">
            <a:tbl>
              <a:tblPr/>
              <a:tblGrid>
                <a:gridCol w="602896"/>
                <a:gridCol w="573917"/>
                <a:gridCol w="684998"/>
                <a:gridCol w="573917"/>
                <a:gridCol w="684998"/>
                <a:gridCol w="573917"/>
                <a:gridCol w="684998"/>
                <a:gridCol w="573917"/>
                <a:gridCol w="669705"/>
                <a:gridCol w="601286"/>
                <a:gridCol w="688218"/>
              </a:tblGrid>
              <a:tr h="235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</a:t>
                      </a:r>
                      <a:r>
                        <a:rPr lang="ru-RU" sz="11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кл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11кл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299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участников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25400" marB="2540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участников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25400" marB="2540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обучающихся 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25400" marB="2540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участников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25400" marB="2540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обучающихся 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25400" marB="2540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участников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25400" marB="2540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обучающихся 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25400" marB="2540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участников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25400" marB="2540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обучающихся 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25400" marB="2540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участников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25400" marB="2540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обучающихся 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25400" marB="2540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332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162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154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166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613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Победителей и призеров -231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400" marR="25400" marT="25400" marB="254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619672" y="3140968"/>
            <a:ext cx="63367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педагогов учреждений,  у которых обучающие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стали призерами и победителями МЭ ВСОШ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1619672" y="3645024"/>
          <a:ext cx="640871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2060848"/>
            <a:ext cx="6840760" cy="503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404664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Форум школьников «Первые шаги в науку-2025»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03648" y="1052736"/>
          <a:ext cx="7064190" cy="3925824"/>
        </p:xfrm>
        <a:graphic>
          <a:graphicData uri="http://schemas.openxmlformats.org/drawingml/2006/table">
            <a:tbl>
              <a:tblPr/>
              <a:tblGrid>
                <a:gridCol w="397086"/>
                <a:gridCol w="2370391"/>
                <a:gridCol w="755524"/>
                <a:gridCol w="879803"/>
                <a:gridCol w="703236"/>
                <a:gridCol w="776743"/>
                <a:gridCol w="556224"/>
                <a:gridCol w="62518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Название школы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исследовательских работ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проектных работ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работ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>
                        <a:solidFill>
                          <a:srgbClr val="212529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400" dirty="0">
                        <a:solidFill>
                          <a:srgbClr val="212529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МБОУ ДСШ№1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МБОУ ДСШ№2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МБОУ Денисовская СШ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МБОУ Курайская СШ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МБОУ </a:t>
                      </a:r>
                      <a:r>
                        <a:rPr lang="ru-RU" sz="1400" dirty="0" err="1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А-Ершинская</a:t>
                      </a:r>
                      <a:r>
                        <a:rPr lang="ru-RU" sz="1400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СШ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МБОУ Усольская СШ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МБОУ Шеломковская СШ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МБОУ Новинская СШ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Орловская СШ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Нижнетанайская СШ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ЦВР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solidFill>
                            <a:srgbClr val="21252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43608" y="1175846"/>
            <a:ext cx="7776864" cy="40318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создания условий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освоению педагогами современных образовательных технологий, обеспечивающей рост ключевых профессиональных компетентностей через курсы повышения квалификации, работу районных методических объединений, проведение семинаров, конференций;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консультационная деятельность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аттестации педагогических работников на квалификационную категорию;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усиление работы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организации наставничества для устранения выявленных профессиональных дефицитов педагогов;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методическое сопровождение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педагогов школ ШНОР;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мест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предъявлению педагогически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эффективных образовательных практик  широкой общественности всех образовательных организаций района;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методическое сопровождение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молодых педагогов через организацию работы Школы молодого учителя и воспитателя;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районных конкурсов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«Учитель года -2025»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«Педагогическое вдохновение-2025»;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904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работы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одаренными и высокомотивированными учащимися.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332656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Приоритетные направления деятельности 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935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2060848"/>
            <a:ext cx="6840760" cy="503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620688"/>
            <a:ext cx="4665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Интенсивная школа «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Эврикон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843808" y="4077072"/>
            <a:ext cx="1656184" cy="125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115616" y="1412776"/>
            <a:ext cx="1983236" cy="128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077072"/>
            <a:ext cx="1656184" cy="121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4149080"/>
            <a:ext cx="1731126" cy="113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49945" y="4077072"/>
            <a:ext cx="227032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2852936"/>
            <a:ext cx="1872208" cy="112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1340768"/>
            <a:ext cx="3240360" cy="138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404664"/>
            <a:ext cx="1361215" cy="129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43608" y="2852936"/>
            <a:ext cx="3240359" cy="114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15616" y="5445224"/>
            <a:ext cx="237431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20272" y="1496084"/>
            <a:ext cx="1152128" cy="121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07904" y="5445224"/>
            <a:ext cx="2520280" cy="113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16216" y="5445224"/>
            <a:ext cx="231157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499992" y="2852936"/>
            <a:ext cx="2016224" cy="1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43608" y="1298956"/>
            <a:ext cx="7776864" cy="37856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создания условий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освоению педагогами современных образовательных технологий, обеспечивающей рост ключевых профессиональных компетентностей через курсы повышения квалификации, работу районных методических объединений, проведение семинаров, конференций;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консультационная деятельность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аттестации педагогических работников на квалификационную категорию;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усиление работы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организации наставничества для устранения выявленных профессиональных дефицитов педагогов;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методическое сопровождение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педагогов школ ШНОР;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мест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предъявлению педагогически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эффективных образовательных практик  широкой общественности всех образовательных организаций района;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методическое сопровождение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молодых педагогов через организацию работы Школы молодого учителя и воспитателя;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районных конкурсов;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90488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работы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одаренными и высокомотивированными учащимися.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332656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Приоритетные направления деятельности 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935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43608" y="3022505"/>
            <a:ext cx="7776864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AutoShape 2" descr="https://yandex-images.clstorage.net/IYne55096/80a550gI/rbyhKByyM4GwqZ14PbiILvWhu6c8s2g28Jwo9FyvArfdqFNGo_pXHEoqUQlQSQlomXe4A6KC27R9N8avVJsJ2Qj9hDxYdgeQRRyZ2Yl8SF5l4E8W6DNsRzW8mYXpD8K3nnvkUeGcla94_baONJxcCMyzSYf2xE01eHBgSoCvjg9u3kF5TmMy16FL7rxfa_vOhPDu1S5ifYT2PjuBu3r38v06BWPCLTR8Cu93vLUc_hmdcWw0dXbuEkixU5oizj1-v_-h6A5RUBbya-yOryi7rlZhb3Zew4w0p-74wAsIpZH8KtQRw-2l_tlNtq4nHo373EKs54TljCHK8uN4IV993r1s0Hr_A_B3ICj9b44ZiW4GYt23PCE-lIePKNFLirfAvxhkwsF8Rk9K7wW95Z9eSZzQvXVGhX7welAhOgDOfD48jdEqHTCR9HL5HRyuSboN12KO1X5QXFTF3ouDqNtVY7-adLNQrjX-Sl-EvUfcrdjs8uwV5zScYPtDYsvjjA-8DK9wa_yxU6fjSP7M_trLbqXBTQXN4E1FRA4qQzuqd9OMKpVCoOw1_rjMhkx3P2wrvgHMdCcG7iMoYkMY41xMjyz8Qgl-UYDFkri_f1xJCGxGwZzm7iCc11b8K6PJC0Xy_WhlI6M-N-67TNWdh13N2S7Dj3T0hRwTSDLTOyB_H_1_HKPKXkBQ1PLpfF5OmLq_9RL9dT_AXfRUHHmSukplwO4IVeDiz0ecqg81LrX-PGo-s90GhqaM01jxUvrTTXxOjo1web7QkKdCm76PTTgo7qSTHQTPgtzkN9z5Eoqrh0JM63dTINz1_gj9ZF2WnTwYXtCuRCTXraLqs7Lawbx8zv7N4DvcM0ImQNiebO7bG44moC0l7mC-1jfPiDIZamchnUjXU0Lfxmx7TRZORd7ceB2Af6Q2pz-CCKODODMPHE0dPLN7fsOAB_H7X129uamO91IcB_yyTjRFLlqh2dm2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C:\Users\%D0%9C%D0%9A%D0%A3 %D0%94%D0%9C%D0%9C%D0%A6\Desktop\rbyhKByyM4GwqZ14PbiILvWhu6c8s2g28Jwo9FyvArfdqFNGo_pXHEoqUQlQSQlomXe4A6KC27R9N8avVJsJ2Qj9hDxYdgeQRRyZ2Yl8SF5l4E8W6DNsRzW8mYXpD8K3nnvkUeGcla94_baONJxcCMyzSYf2xE01eHBgSoCvjg9u3kF5TmMy16FL7rxfa_vOhPDu1S5ifYT2PjuBu3r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AutoShape 2" descr="C:\Users\%D0%9C%D0%9A%D0%A3 %D0%94%D0%9C%D0%9C%D0%A6\Desktop\rbyhKByyM4GwqZ14PbiILvWhu6c8s2g28Jwo9FyvArfdqFNGo_pXHEoqUQlQSQlomXe4A6KC27R9N8avVJsJ2Qj9hDxYdgeQRRyZ2Yl8SF5l4E8W6DNsRzW8mYXpD8K3nnvkUeGcla94_baONJxcCMyzSYf2xE01eHBgSoCvjg9u3kF5TmMy16FL7rxfa_vOhPDu1S5ifYT2PjuBu3r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C:\Users\%D0%9C%D0%9A%D0%A3 %D0%94%D0%9C%D0%9C%D0%A6\Desktop\rbyhKByyM4GwqZ14PbiILvWhu6c8s2g28Jwo9FyvArfdqFNGo_pXHEoqUQlQSQlomXe4A6KC27R9N8avVJsJ2Qj9hDxYdgeQRRyZ2Yl8SF5l4E8W6DNsRzW8mYXpD8K3nnvkUeGcla94_baONJxcCMyzSYf2xE01eHBgSoCvjg9u3kF5TmMy16FL7rxfa_vOhPDu1S5ifYT2PjuBu3r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C:\Users\%D0%9C%D0%9A%D0%A3 %D0%94%D0%9C%D0%9C%D0%A6\Desktop\%D0%BA%D0%B0%D1%80%D1%82%D0%B8%D0%BD%D0%BA%D0%B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C:\Users\%D0%9C%D0%9A%D0%A3 %D0%94%D0%9C%D0%9C%D0%A6\Desktop\%D0%BA%D0%B0%D1%80%D1%82%D0%B8%D0%BD%D0%BA%D0%B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МКУ ДММЦ\Desktop\Начало Учебного Года Картинки.jfif"/>
          <p:cNvPicPr>
            <a:picLocks noChangeAspect="1" noChangeArrowheads="1"/>
          </p:cNvPicPr>
          <p:nvPr/>
        </p:nvPicPr>
        <p:blipFill>
          <a:blip r:embed="rId2" cstate="print"/>
          <a:srcRect l="7812" t="16755" r="9375" b="10070"/>
          <a:stretch>
            <a:fillRect/>
          </a:stretch>
        </p:blipFill>
        <p:spPr bwMode="auto">
          <a:xfrm>
            <a:off x="2627784" y="3284984"/>
            <a:ext cx="3888432" cy="336118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403648" y="332656"/>
            <a:ext cx="6102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началом учебного нового года!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Терпения, мудрости в вашем труде,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Пусть будет у школьников новая мода —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Учиться усердно всему и везде.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 жизни достойны счастливой, богатой,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 сеете знаний, добра семена,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Пусть к вам на уроки приходят ребята,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Которым учёба, как воздух, нужна!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935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31640" y="332656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 педагогов.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Курсовая подготовка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59632" y="1196752"/>
          <a:ext cx="6768752" cy="4608516"/>
        </p:xfrm>
        <a:graphic>
          <a:graphicData uri="http://schemas.openxmlformats.org/drawingml/2006/table">
            <a:tbl>
              <a:tblPr/>
              <a:tblGrid>
                <a:gridCol w="3028772"/>
                <a:gridCol w="1154164"/>
                <a:gridCol w="1344878"/>
                <a:gridCol w="1240938"/>
              </a:tblGrid>
              <a:tr h="384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ОО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2022-2023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2023-2024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2024-2025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МБОУ ДСШ№1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МБОУ ДСШ№2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МБОУ Денисовская СШ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МБОУ Курайская СШ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МБОУ Шеломковская СШ 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МБОУ Усольская СШ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МБОУ А-Ершинская СШ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МБОУ Новинская СШ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Орловская СШ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Нижнетанайская СШ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193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152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146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43608" y="3037894"/>
            <a:ext cx="7776864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60648"/>
            <a:ext cx="65527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квалификации. 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РМО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71600" y="980728"/>
          <a:ext cx="7920879" cy="5068077"/>
        </p:xfrm>
        <a:graphic>
          <a:graphicData uri="http://schemas.openxmlformats.org/drawingml/2006/table">
            <a:tbl>
              <a:tblPr/>
              <a:tblGrid>
                <a:gridCol w="1584176"/>
                <a:gridCol w="5328592"/>
                <a:gridCol w="1008111"/>
              </a:tblGrid>
              <a:tr h="189964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10"/>
                        </a:lnSpc>
                        <a:spcAft>
                          <a:spcPts val="10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Название РМО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8" marR="23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10"/>
                        </a:lnSpc>
                        <a:spcAft>
                          <a:spcPts val="10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Методическая тема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8" marR="23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910"/>
                        </a:lnSpc>
                        <a:spcAft>
                          <a:spcPts val="10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Руководитель 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8" marR="23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745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РМО заместителей директоров по ВР и классных руководителей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8" marR="23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Реализация программы воспитания школы на основе партнёрского взаимодействия с родителями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8" marR="23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Ивкина С.Н.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8" marR="23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745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РМО учителей начальных классов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8" marR="23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Проектирование образовательного процесса на уроке, направленное на достижение планируемых результатов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8" marR="23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Артюхова Н.И.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8" marR="23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82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РМО учителей филологии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8" marR="23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Профессиональная компетентность учителей как основной фактор повышения качества образовательного процесса в условиях реализации ФГОС третьего поколения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8" marR="23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Фадеева И.В.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8" marR="23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РМО учителей математики и информатики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8" marR="23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Повышение  качества математического образования учащихся через освоение и реализацию активных методов обучения в области математики, формирование математической грамотности учащихся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8" marR="23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Зейб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Н.В.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8" marR="23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745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РМО учителей истории и обществознания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8" marR="23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Формирование функциональной грамотности обучающихся  на уроках истории и обществознания.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768" marR="23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Титова Л.И.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8" marR="23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745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РМО учителей физики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8" marR="23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Освоение приёмов для формирования умения у учащихся решать качественные задачи на уроках физики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8" marR="23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Янцевич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Л.Е.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8" marR="23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91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РМО учителей химии и биологии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8" marR="23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Теория и практика формирования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запланированных образовательных результатов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по ЕНГ в рамках перехода на обновлённые стандарты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8" marR="23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Мищук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О.М.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8" marR="23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745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РМО учителей географии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8" marR="23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Обеспечение качества географического образования в соответствии с обновленными ФГОС, ФООП и ФАОП.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8" marR="23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Рыль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А.В.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8" marR="23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32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РМО учителей иностранного языка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8" marR="23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Повышение результативности преподавания иностранного языка через повышение качества урока, профессионального мастерства и педагогических компетенций учителя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8" marR="23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Воронова М.Н.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8" marR="23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РМО учителей, работающих с особенными детьми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8" marR="23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Освоение педагогами приемов и способов для создания особой образовательной среды, направленной на формирование навыков жизненной компетенции учащихся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8" marR="23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Шатрова Т.В.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8" marR="23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745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РМО учителей физической культуры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8" marR="23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Формирование функциональной грамотности </a:t>
                      </a:r>
                      <a:r>
                        <a:rPr lang="ru-RU" sz="1000" spc="5" dirty="0">
                          <a:latin typeface="Times New Roman"/>
                          <a:ea typeface="Calibri"/>
                          <a:cs typeface="Times New Roman"/>
                        </a:rPr>
                        <a:t>у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обучающихся на уроках физической культуры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8" marR="23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Шнайдер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Н.И.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8" marR="23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604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РМО учителей труда (технологии)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8" marR="23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Формирование профессиональной компетентности педагога через освоение современных образовательных технологий и системно – </a:t>
                      </a:r>
                      <a:r>
                        <a:rPr lang="ru-RU" sz="10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деятельностного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подхода в обучении.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8" marR="23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Васильева Ю.С.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8" marR="23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651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РМО учителей ОБЗР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8" marR="23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Актуализация деятельности учителя в преподавании предмета ОБЗР в соответствии с обновленными ФГОС и ФООП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8" marR="23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Шатров В.М.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8" marR="23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996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РМО учителей эстетического цикла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8" marR="23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Совершенствование профессиональных компетенций педагогов художественно-эстетического цикла в соответствии с обновленными  ФГОС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8" marR="23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Зайцева Г.В.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768" marR="237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3935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75656" y="332656"/>
            <a:ext cx="6912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квалификации.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Педагоги- агенты изменений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187624" y="1124744"/>
          <a:ext cx="7200800" cy="4672864"/>
        </p:xfrm>
        <a:graphic>
          <a:graphicData uri="http://schemas.openxmlformats.org/drawingml/2006/table">
            <a:tbl>
              <a:tblPr/>
              <a:tblGrid>
                <a:gridCol w="3960440"/>
                <a:gridCol w="3240360"/>
              </a:tblGrid>
              <a:tr h="475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Достижение базовых и высоких образовательных результатов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ФИО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педагога-агента изменений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МАТЕМАТИКА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Зейб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Н.В.,  Фишер Ю. В., 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Шевцова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А.А.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ФИЗИКА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Янцевич  Л. Е.        Иванова Н. А.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ХИМИЯ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Кормачева Т. М.         Рыль В. Ю.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БИОЛОГИЯ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Мищук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О. 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ИНФОРМАТИКА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Бедюх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Т. А.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ИНОСТРАННЫЙ ЯЗЫК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Воронова М. Н.  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Короткина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А. В.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РУССКИЙ ЯЗЫК И ЛИТЕРАТУРА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Фадеева И. В.      Романова Е. С.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ИСТОРИЯ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Титова Л. 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ГЕОГРАФИЯ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Рыль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А. В.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ВСОКО в ОО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Лупянникова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В. В.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профориентации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Неминущая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Е. П.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Решение вопросов работы с родителями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Ивкина С. Н.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цифровой компетентности педагогов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Баженова Н. И.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ОБЩЕСТВОЗНАНИЕ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Ивкин П. А.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Начальная школа – РУССКИЙ ЯЗЫК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Артюхова Н.И.    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Зарубицкая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Ю. Ю.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Начальная школа - МАТЕМАТИКА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Евстифейкина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С. Д.       </a:t>
                      </a:r>
                      <a:r>
                        <a:rPr lang="ru-RU" sz="14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Авхименя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Т.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Начальная школа – ОКРУЖАЮЩИЙ МИР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Бурмакина Н. А.     Семенова О. Ю.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949280"/>
            <a:ext cx="585475" cy="63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76256" y="3933056"/>
            <a:ext cx="504056" cy="66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5949280"/>
            <a:ext cx="5040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416" y="332656"/>
            <a:ext cx="50954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332656"/>
            <a:ext cx="504056" cy="74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332656"/>
            <a:ext cx="1152128" cy="70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84346" y="332656"/>
            <a:ext cx="56006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72400" y="5949280"/>
            <a:ext cx="504055" cy="646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7131344" y="332656"/>
            <a:ext cx="46499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63688" y="5949280"/>
            <a:ext cx="50291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43808" y="5949280"/>
            <a:ext cx="504056" cy="64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96336" y="5949280"/>
            <a:ext cx="47534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72400" y="2636912"/>
            <a:ext cx="50405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88224" y="5949280"/>
            <a:ext cx="432048" cy="62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995936" y="5949280"/>
            <a:ext cx="432048" cy="63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08304" y="3429000"/>
            <a:ext cx="49642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92280" y="5949280"/>
            <a:ext cx="484453" cy="66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740352" y="3068960"/>
            <a:ext cx="504056" cy="66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460432" y="2060848"/>
            <a:ext cx="432048" cy="67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339752" y="5949280"/>
            <a:ext cx="464736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499992" y="5949280"/>
            <a:ext cx="432047" cy="62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004048" y="5949280"/>
            <a:ext cx="452191" cy="62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444208" y="4365104"/>
            <a:ext cx="504056" cy="6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508104" y="5949280"/>
            <a:ext cx="452428" cy="63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012160" y="5949280"/>
            <a:ext cx="518737" cy="65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2060848"/>
            <a:ext cx="6840760" cy="503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476672"/>
            <a:ext cx="76328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квалификации.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Методическая работа с управленческими командами школ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1944216" cy="1378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996952"/>
            <a:ext cx="3008770" cy="126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996952"/>
            <a:ext cx="127441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5517232"/>
            <a:ext cx="5076056" cy="100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2996952"/>
            <a:ext cx="2520280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1340768"/>
            <a:ext cx="21508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944" y="4365104"/>
            <a:ext cx="2541700" cy="94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1556792"/>
            <a:ext cx="3210008" cy="97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Рисунок 18" descr="C:\Users\МКУ ДММЦ\Desktop\фото к докладу\совещание завучей+РМО.jpg"/>
          <p:cNvPicPr/>
          <p:nvPr/>
        </p:nvPicPr>
        <p:blipFill>
          <a:blip r:embed="rId10" cstate="print"/>
          <a:srcRect l="20072" b="18012"/>
          <a:stretch>
            <a:fillRect/>
          </a:stretch>
        </p:blipFill>
        <p:spPr bwMode="auto">
          <a:xfrm>
            <a:off x="6876256" y="4365104"/>
            <a:ext cx="1512168" cy="936104"/>
          </a:xfrm>
          <a:prstGeom prst="rect">
            <a:avLst/>
          </a:prstGeom>
          <a:noFill/>
        </p:spPr>
      </p:pic>
      <p:pic>
        <p:nvPicPr>
          <p:cNvPr id="20" name="Рисунок 19"/>
          <p:cNvPicPr/>
          <p:nvPr/>
        </p:nvPicPr>
        <p:blipFill>
          <a:blip r:embed="rId11" cstate="print"/>
          <a:srcRect r="13207"/>
          <a:stretch>
            <a:fillRect/>
          </a:stretch>
        </p:blipFill>
        <p:spPr bwMode="auto">
          <a:xfrm>
            <a:off x="1115616" y="4365104"/>
            <a:ext cx="26250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2060848"/>
            <a:ext cx="6840760" cy="503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476672"/>
            <a:ext cx="76328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квалификации.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Наставничество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331640" y="1340768"/>
          <a:ext cx="7272805" cy="5040562"/>
        </p:xfrm>
        <a:graphic>
          <a:graphicData uri="http://schemas.openxmlformats.org/drawingml/2006/table">
            <a:tbl>
              <a:tblPr/>
              <a:tblGrid>
                <a:gridCol w="2632170"/>
                <a:gridCol w="1572475"/>
                <a:gridCol w="1534080"/>
                <a:gridCol w="1534080"/>
              </a:tblGrid>
              <a:tr h="1812629"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Школы 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педагогов, участвующих в программах наставничества «Учитель- учитель»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(наставник +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наставляемый)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участников программы наставничества «Учитель – ученик»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(наставник +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наставляемый)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участников программы наставничества «Ученик – 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ученик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(наставник +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наставляемый)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65">
                <a:tc>
                  <a:txBody>
                    <a:bodyPr/>
                    <a:lstStyle/>
                    <a:p>
                      <a:pPr algn="just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ДСШ№1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288">
                <a:tc>
                  <a:txBody>
                    <a:bodyPr/>
                    <a:lstStyle/>
                    <a:p>
                      <a:pPr algn="just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ДСШ№2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324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204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65">
                <a:tc>
                  <a:txBody>
                    <a:bodyPr/>
                    <a:lstStyle/>
                    <a:p>
                      <a:pPr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Денисовская СШ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65">
                <a:tc>
                  <a:txBody>
                    <a:bodyPr/>
                    <a:lstStyle/>
                    <a:p>
                      <a:pPr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Курайская СШ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65">
                <a:tc>
                  <a:txBody>
                    <a:bodyPr/>
                    <a:lstStyle/>
                    <a:p>
                      <a:pPr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Усольская СШ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65">
                <a:tc>
                  <a:txBody>
                    <a:bodyPr/>
                    <a:lstStyle/>
                    <a:p>
                      <a:pPr algn="l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А-Ершинская СШ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65">
                <a:tc>
                  <a:txBody>
                    <a:bodyPr/>
                    <a:lstStyle/>
                    <a:p>
                      <a:pPr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Новинская СШ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65">
                <a:tc>
                  <a:txBody>
                    <a:bodyPr/>
                    <a:lstStyle/>
                    <a:p>
                      <a:pPr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МБОУ Шеломковская СШ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325">
                <a:tc>
                  <a:txBody>
                    <a:bodyPr/>
                    <a:lstStyle/>
                    <a:p>
                      <a:pPr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Нижнетанайская СШ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665">
                <a:tc>
                  <a:txBody>
                    <a:bodyPr/>
                    <a:lstStyle/>
                    <a:p>
                      <a:pPr algn="just">
                        <a:lnSpc>
                          <a:spcPts val="1370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Орловская СШ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  <a:spcAft>
                          <a:spcPts val="0"/>
                        </a:spcAft>
                        <a:tabLst>
                          <a:tab pos="2561590" algn="ctr"/>
                          <a:tab pos="3973195" algn="r"/>
                          <a:tab pos="6292850" algn="r"/>
                        </a:tabLs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2060848"/>
            <a:ext cx="6840760" cy="503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476672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Аттестация педагогических кадров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619672" y="1412776"/>
          <a:ext cx="6744074" cy="2520279"/>
        </p:xfrm>
        <a:graphic>
          <a:graphicData uri="http://schemas.openxmlformats.org/drawingml/2006/table">
            <a:tbl>
              <a:tblPr/>
              <a:tblGrid>
                <a:gridCol w="1501231"/>
                <a:gridCol w="1259793"/>
                <a:gridCol w="1294862"/>
                <a:gridCol w="1420302"/>
                <a:gridCol w="1267886"/>
              </a:tblGrid>
              <a:tr h="1080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Нет категории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Соответствие занимаемой должности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Первая категория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Высшая категория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2021-2022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121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2022-2023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125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51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2023 -2024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110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2024-2025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81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0215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2060848"/>
            <a:ext cx="6840760" cy="503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ln w="1905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620688"/>
            <a:ext cx="5159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Работа со школами проекта ШНОР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941168"/>
            <a:ext cx="35978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24744"/>
            <a:ext cx="1656184" cy="11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059832" y="1196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Коллективное обучение в формате «Педагогических туров»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220486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Каждый участник «тура» получил возможность перенять лучшие практики организации учебного процесса и пополнить свою методическую копилку эффективными приёмами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3933056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«Педагогические туры» - важный инструмент в достижении высоких результатов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снижении рисков в образовательном процессе.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4912830"/>
            <a:ext cx="1296144" cy="125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2564904"/>
            <a:ext cx="2592288" cy="128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836712"/>
            <a:ext cx="1368152" cy="110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/>
          <p:cNvPicPr/>
          <p:nvPr/>
        </p:nvPicPr>
        <p:blipFill>
          <a:blip r:embed="rId7" cstate="print"/>
          <a:srcRect t="14384"/>
          <a:stretch>
            <a:fillRect/>
          </a:stretch>
        </p:blipFill>
        <p:spPr bwMode="auto">
          <a:xfrm>
            <a:off x="1115616" y="4941168"/>
            <a:ext cx="2304256" cy="133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8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1222</TotalTime>
  <Words>2485</Words>
  <Application>Microsoft Office PowerPoint</Application>
  <PresentationFormat>Экран (4:3)</PresentationFormat>
  <Paragraphs>652</Paragraphs>
  <Slides>22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Times New Roman</vt:lpstr>
      <vt:lpstr>Calibri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МКУ ДММЦ</cp:lastModifiedBy>
  <cp:revision>283</cp:revision>
  <dcterms:created xsi:type="dcterms:W3CDTF">2014-07-06T18:18:01Z</dcterms:created>
  <dcterms:modified xsi:type="dcterms:W3CDTF">2025-08-25T03:57:36Z</dcterms:modified>
</cp:coreProperties>
</file>