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5" r:id="rId3"/>
    <p:sldId id="267" r:id="rId4"/>
    <p:sldId id="300" r:id="rId5"/>
    <p:sldId id="272" r:id="rId6"/>
    <p:sldId id="281" r:id="rId7"/>
    <p:sldId id="292" r:id="rId8"/>
    <p:sldId id="293" r:id="rId9"/>
    <p:sldId id="301" r:id="rId10"/>
    <p:sldId id="277" r:id="rId11"/>
    <p:sldId id="309" r:id="rId12"/>
    <p:sldId id="285" r:id="rId13"/>
    <p:sldId id="302" r:id="rId14"/>
    <p:sldId id="298" r:id="rId15"/>
    <p:sldId id="286" r:id="rId16"/>
    <p:sldId id="311" r:id="rId17"/>
    <p:sldId id="261" r:id="rId18"/>
    <p:sldId id="295" r:id="rId19"/>
    <p:sldId id="283" r:id="rId20"/>
    <p:sldId id="280" r:id="rId21"/>
    <p:sldId id="306" r:id="rId22"/>
    <p:sldId id="288" r:id="rId23"/>
    <p:sldId id="268" r:id="rId24"/>
    <p:sldId id="310" r:id="rId25"/>
    <p:sldId id="276" r:id="rId26"/>
    <p:sldId id="269" r:id="rId27"/>
    <p:sldId id="307" r:id="rId28"/>
    <p:sldId id="304" r:id="rId29"/>
    <p:sldId id="308" r:id="rId30"/>
    <p:sldId id="278" r:id="rId31"/>
    <p:sldId id="297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EDF8FD"/>
    <a:srgbClr val="E7F7FF"/>
    <a:srgbClr val="FFFFFF"/>
    <a:srgbClr val="F4F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320" autoAdjust="0"/>
    <p:restoredTop sz="96296" autoAdjust="0"/>
  </p:normalViewPr>
  <p:slideViewPr>
    <p:cSldViewPr snapToGrid="0">
      <p:cViewPr varScale="1">
        <p:scale>
          <a:sx n="103" d="100"/>
          <a:sy n="103" d="100"/>
        </p:scale>
        <p:origin x="96" y="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40;&#1085;&#1072;&#1083;&#1080;&#1079;%20&#1088;&#1072;&#1073;&#1086;&#1090;&#1099;%202025-26\&#1057;&#1086;&#1088;&#1077;&#1074;&#1085;&#1086;&#1074;&#1072;&#1085;&#1080;&#1103;%20&#1079;&#1072;%202025-2026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40;&#1085;&#1072;&#1083;&#1080;&#1079;%20&#1088;&#1072;&#1073;&#1086;&#1090;&#1099;%202025-26\&#1057;&#1086;&#1088;&#1077;&#1074;&#1085;&#1086;&#1074;&#1072;&#1085;&#1080;&#1103;%20&#1079;&#1072;%202025-202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Направление расходов.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Отопительная система</c:v>
                </c:pt>
                <c:pt idx="1">
                  <c:v>Косметические ремонты</c:v>
                </c:pt>
                <c:pt idx="2">
                  <c:v>Автошины</c:v>
                </c:pt>
                <c:pt idx="3">
                  <c:v>Тахографы</c:v>
                </c:pt>
                <c:pt idx="4">
                  <c:v>иное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4640.4579999999996</c:v>
                </c:pt>
                <c:pt idx="1">
                  <c:v>2000</c:v>
                </c:pt>
                <c:pt idx="2">
                  <c:v>513</c:v>
                </c:pt>
                <c:pt idx="3">
                  <c:v>90</c:v>
                </c:pt>
                <c:pt idx="4">
                  <c:v>160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63521392"/>
        <c:axId val="263522176"/>
      </c:barChart>
      <c:catAx>
        <c:axId val="2635213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3522176"/>
        <c:crosses val="autoZero"/>
        <c:auto val="1"/>
        <c:lblAlgn val="ctr"/>
        <c:lblOffset val="100"/>
        <c:noMultiLvlLbl val="0"/>
      </c:catAx>
      <c:valAx>
        <c:axId val="263522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352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31156904370467"/>
          <c:y val="6.3592874502625893E-2"/>
          <c:w val="0.68233340244176643"/>
          <c:h val="0.617455857122242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дипломат 1 степени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5"/>
                <c:pt idx="0">
                  <c:v>международный</c:v>
                </c:pt>
                <c:pt idx="1">
                  <c:v>Всероссийский</c:v>
                </c:pt>
                <c:pt idx="2">
                  <c:v>Региональный</c:v>
                </c:pt>
                <c:pt idx="3">
                  <c:v>межрайонный</c:v>
                </c:pt>
                <c:pt idx="4">
                  <c:v>Муниципальный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26</c:v>
                </c:pt>
                <c:pt idx="1">
                  <c:v>10</c:v>
                </c:pt>
                <c:pt idx="2">
                  <c:v>7</c:v>
                </c:pt>
                <c:pt idx="3">
                  <c:v>24</c:v>
                </c:pt>
                <c:pt idx="4">
                  <c:v>88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дипломат 2 степени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5"/>
                <c:pt idx="0">
                  <c:v>международный</c:v>
                </c:pt>
                <c:pt idx="1">
                  <c:v>Всероссийский</c:v>
                </c:pt>
                <c:pt idx="2">
                  <c:v>Региональный</c:v>
                </c:pt>
                <c:pt idx="3">
                  <c:v>межрайонный</c:v>
                </c:pt>
                <c:pt idx="4">
                  <c:v>Муниципальный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7</c:v>
                </c:pt>
                <c:pt idx="3">
                  <c:v>2</c:v>
                </c:pt>
                <c:pt idx="4">
                  <c:v>14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дипломат 3 степени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5"/>
                <c:pt idx="0">
                  <c:v>международный</c:v>
                </c:pt>
                <c:pt idx="1">
                  <c:v>Всероссийский</c:v>
                </c:pt>
                <c:pt idx="2">
                  <c:v>Региональный</c:v>
                </c:pt>
                <c:pt idx="3">
                  <c:v>межрайонный</c:v>
                </c:pt>
                <c:pt idx="4">
                  <c:v>Муниципальный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11</c:v>
                </c:pt>
                <c:pt idx="1">
                  <c:v>2</c:v>
                </c:pt>
                <c:pt idx="2">
                  <c:v>0</c:v>
                </c:pt>
                <c:pt idx="3">
                  <c:v>4</c:v>
                </c:pt>
                <c:pt idx="4">
                  <c:v>23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участие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5"/>
                <c:pt idx="0">
                  <c:v>международный</c:v>
                </c:pt>
                <c:pt idx="1">
                  <c:v>Всероссийский</c:v>
                </c:pt>
                <c:pt idx="2">
                  <c:v>Региональный</c:v>
                </c:pt>
                <c:pt idx="3">
                  <c:v>межрайонный</c:v>
                </c:pt>
                <c:pt idx="4">
                  <c:v>Муниципальный</c:v>
                </c:pt>
              </c:strCache>
            </c:strRef>
          </c:cat>
          <c:val>
            <c:numRef>
              <c:f>Лист1!$E$2:$E$7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9</c:v>
                </c:pt>
                <c:pt idx="3">
                  <c:v>0</c:v>
                </c:pt>
                <c:pt idx="4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12291744"/>
        <c:axId val="212292920"/>
      </c:barChart>
      <c:catAx>
        <c:axId val="212291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2292920"/>
        <c:crosses val="autoZero"/>
        <c:auto val="1"/>
        <c:lblAlgn val="ctr"/>
        <c:lblOffset val="100"/>
        <c:noMultiLvlLbl val="0"/>
      </c:catAx>
      <c:valAx>
        <c:axId val="212292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229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31156904370467"/>
          <c:y val="6.3592874502625893E-2"/>
          <c:w val="0.68233340244176643"/>
          <c:h val="0.617455857122242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дипломат 1 степени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5"/>
                <c:pt idx="0">
                  <c:v>международный</c:v>
                </c:pt>
                <c:pt idx="1">
                  <c:v>Всероссийский</c:v>
                </c:pt>
                <c:pt idx="2">
                  <c:v>Региональный</c:v>
                </c:pt>
                <c:pt idx="3">
                  <c:v>межрайонный</c:v>
                </c:pt>
                <c:pt idx="4">
                  <c:v>Муниципальный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  <c:pt idx="4">
                  <c:v>13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дипломат 2 степени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5"/>
                <c:pt idx="0">
                  <c:v>международный</c:v>
                </c:pt>
                <c:pt idx="1">
                  <c:v>Всероссийский</c:v>
                </c:pt>
                <c:pt idx="2">
                  <c:v>Региональный</c:v>
                </c:pt>
                <c:pt idx="3">
                  <c:v>межрайонный</c:v>
                </c:pt>
                <c:pt idx="4">
                  <c:v>Муниципальный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1">
                  <c:v>3</c:v>
                </c:pt>
                <c:pt idx="2">
                  <c:v>3</c:v>
                </c:pt>
                <c:pt idx="3">
                  <c:v>0</c:v>
                </c:pt>
                <c:pt idx="4">
                  <c:v>13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дипломат 3 степени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5"/>
                <c:pt idx="0">
                  <c:v>международный</c:v>
                </c:pt>
                <c:pt idx="1">
                  <c:v>Всероссийский</c:v>
                </c:pt>
                <c:pt idx="2">
                  <c:v>Региональный</c:v>
                </c:pt>
                <c:pt idx="3">
                  <c:v>межрайонный</c:v>
                </c:pt>
                <c:pt idx="4">
                  <c:v>Муниципальный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участие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5"/>
                <c:pt idx="0">
                  <c:v>международный</c:v>
                </c:pt>
                <c:pt idx="1">
                  <c:v>Всероссийский</c:v>
                </c:pt>
                <c:pt idx="2">
                  <c:v>Региональный</c:v>
                </c:pt>
                <c:pt idx="3">
                  <c:v>межрайонный</c:v>
                </c:pt>
                <c:pt idx="4">
                  <c:v>Муниципальный</c:v>
                </c:pt>
              </c:strCache>
            </c:strRef>
          </c:cat>
          <c:val>
            <c:numRef>
              <c:f>Лист1!$E$2:$E$7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12294096"/>
        <c:axId val="194647416"/>
      </c:barChart>
      <c:catAx>
        <c:axId val="212294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647416"/>
        <c:crosses val="autoZero"/>
        <c:auto val="1"/>
        <c:lblAlgn val="ctr"/>
        <c:lblOffset val="100"/>
        <c:noMultiLvlLbl val="0"/>
      </c:catAx>
      <c:valAx>
        <c:axId val="194647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229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'[Соревнования за 2025-2026.xlsx]Лист1'!$D$1</c:f>
              <c:strCache>
                <c:ptCount val="1"/>
                <c:pt idx="0">
                  <c:v>1 место</c:v>
                </c:pt>
              </c:strCache>
            </c:strRef>
          </c:tx>
          <c:invertIfNegative val="0"/>
          <c:cat>
            <c:multiLvlStrRef>
              <c:f>'[Соревнования за 2025-2026.xlsx]Лист1'!$A$2:$C$7</c:f>
              <c:multiLvlStrCache>
                <c:ptCount val="6"/>
                <c:lvl>
                  <c:pt idx="0">
                    <c:v>Полиатлон</c:v>
                  </c:pt>
                  <c:pt idx="1">
                    <c:v>Легкая атлетика</c:v>
                  </c:pt>
                  <c:pt idx="2">
                    <c:v>Дзюдо</c:v>
                  </c:pt>
                  <c:pt idx="3">
                    <c:v>Дзюдо</c:v>
                  </c:pt>
                  <c:pt idx="4">
                    <c:v>Лыжные гонки</c:v>
                  </c:pt>
                  <c:pt idx="5">
                    <c:v>Футбол, мини-футбол</c:v>
                  </c:pt>
                </c:lvl>
                <c:lvl>
                  <c:pt idx="0">
                    <c:v>Краевые соревнования</c:v>
                  </c:pt>
                  <c:pt idx="3">
                    <c:v>Межрайонные соревнования</c:v>
                  </c:pt>
                </c:lvl>
              </c:multiLvlStrCache>
            </c:multiLvlStrRef>
          </c:cat>
          <c:val>
            <c:numRef>
              <c:f>'[Соревнования за 2025-2026.xlsx]Лист1'!$D$2:$D$7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4">
                  <c:v>6</c:v>
                </c:pt>
                <c:pt idx="5">
                  <c:v>1</c:v>
                </c:pt>
              </c:numCache>
            </c:numRef>
          </c:val>
        </c:ser>
        <c:ser>
          <c:idx val="1"/>
          <c:order val="1"/>
          <c:tx>
            <c:strRef>
              <c:f>'[Соревнования за 2025-2026.xlsx]Лист1'!$E$1</c:f>
              <c:strCache>
                <c:ptCount val="1"/>
                <c:pt idx="0">
                  <c:v>2 место</c:v>
                </c:pt>
              </c:strCache>
            </c:strRef>
          </c:tx>
          <c:invertIfNegative val="0"/>
          <c:cat>
            <c:multiLvlStrRef>
              <c:f>'[Соревнования за 2025-2026.xlsx]Лист1'!$A$2:$C$7</c:f>
              <c:multiLvlStrCache>
                <c:ptCount val="6"/>
                <c:lvl>
                  <c:pt idx="0">
                    <c:v>Полиатлон</c:v>
                  </c:pt>
                  <c:pt idx="1">
                    <c:v>Легкая атлетика</c:v>
                  </c:pt>
                  <c:pt idx="2">
                    <c:v>Дзюдо</c:v>
                  </c:pt>
                  <c:pt idx="3">
                    <c:v>Дзюдо</c:v>
                  </c:pt>
                  <c:pt idx="4">
                    <c:v>Лыжные гонки</c:v>
                  </c:pt>
                  <c:pt idx="5">
                    <c:v>Футбол, мини-футбол</c:v>
                  </c:pt>
                </c:lvl>
                <c:lvl>
                  <c:pt idx="0">
                    <c:v>Краевые соревнования</c:v>
                  </c:pt>
                  <c:pt idx="3">
                    <c:v>Межрайонные соревнования</c:v>
                  </c:pt>
                </c:lvl>
              </c:multiLvlStrCache>
            </c:multiLvlStrRef>
          </c:cat>
          <c:val>
            <c:numRef>
              <c:f>'[Соревнования за 2025-2026.xlsx]Лист1'!$E$2:$E$7</c:f>
              <c:numCache>
                <c:formatCode>General</c:formatCode>
                <c:ptCount val="6"/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6</c:v>
                </c:pt>
              </c:numCache>
            </c:numRef>
          </c:val>
        </c:ser>
        <c:ser>
          <c:idx val="2"/>
          <c:order val="2"/>
          <c:tx>
            <c:strRef>
              <c:f>'[Соревнования за 2025-2026.xlsx]Лист1'!$F$1</c:f>
              <c:strCache>
                <c:ptCount val="1"/>
                <c:pt idx="0">
                  <c:v>3 место</c:v>
                </c:pt>
              </c:strCache>
            </c:strRef>
          </c:tx>
          <c:invertIfNegative val="0"/>
          <c:cat>
            <c:multiLvlStrRef>
              <c:f>'[Соревнования за 2025-2026.xlsx]Лист1'!$A$2:$C$7</c:f>
              <c:multiLvlStrCache>
                <c:ptCount val="6"/>
                <c:lvl>
                  <c:pt idx="0">
                    <c:v>Полиатлон</c:v>
                  </c:pt>
                  <c:pt idx="1">
                    <c:v>Легкая атлетика</c:v>
                  </c:pt>
                  <c:pt idx="2">
                    <c:v>Дзюдо</c:v>
                  </c:pt>
                  <c:pt idx="3">
                    <c:v>Дзюдо</c:v>
                  </c:pt>
                  <c:pt idx="4">
                    <c:v>Лыжные гонки</c:v>
                  </c:pt>
                  <c:pt idx="5">
                    <c:v>Футбол, мини-футбол</c:v>
                  </c:pt>
                </c:lvl>
                <c:lvl>
                  <c:pt idx="0">
                    <c:v>Краевые соревнования</c:v>
                  </c:pt>
                  <c:pt idx="3">
                    <c:v>Межрайонные соревнования</c:v>
                  </c:pt>
                </c:lvl>
              </c:multiLvlStrCache>
            </c:multiLvlStrRef>
          </c:cat>
          <c:val>
            <c:numRef>
              <c:f>'[Соревнования за 2025-2026.xlsx]Лист1'!$F$2:$F$7</c:f>
              <c:numCache>
                <c:formatCode>General</c:formatCode>
                <c:ptCount val="6"/>
                <c:pt idx="0">
                  <c:v>1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920672"/>
        <c:axId val="211921056"/>
      </c:barChart>
      <c:catAx>
        <c:axId val="211920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1921056"/>
        <c:crosses val="autoZero"/>
        <c:auto val="1"/>
        <c:lblAlgn val="ctr"/>
        <c:lblOffset val="100"/>
        <c:noMultiLvlLbl val="0"/>
      </c:catAx>
      <c:valAx>
        <c:axId val="211921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19206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'[Соревнования за 2025-2026.xlsx]Лист1'!$D$9</c:f>
              <c:strCache>
                <c:ptCount val="1"/>
                <c:pt idx="0">
                  <c:v>1 место</c:v>
                </c:pt>
              </c:strCache>
            </c:strRef>
          </c:tx>
          <c:invertIfNegative val="0"/>
          <c:cat>
            <c:multiLvlStrRef>
              <c:f>'[Соревнования за 2025-2026.xlsx]Лист1'!$A$10:$C$14</c:f>
              <c:multiLvlStrCache>
                <c:ptCount val="5"/>
                <c:lvl>
                  <c:pt idx="0">
                    <c:v>Кикбоксинг</c:v>
                  </c:pt>
                  <c:pt idx="1">
                    <c:v>Мини-футбол</c:v>
                  </c:pt>
                  <c:pt idx="2">
                    <c:v>Волейбол</c:v>
                  </c:pt>
                  <c:pt idx="3">
                    <c:v>Футбол, мини-футбол</c:v>
                  </c:pt>
                  <c:pt idx="4">
                    <c:v>Мини-лапта</c:v>
                  </c:pt>
                </c:lvl>
                <c:lvl>
                  <c:pt idx="0">
                    <c:v>Краевые соревнования</c:v>
                  </c:pt>
                  <c:pt idx="2">
                    <c:v>Межрайонные соревнования</c:v>
                  </c:pt>
                </c:lvl>
              </c:multiLvlStrCache>
            </c:multiLvlStrRef>
          </c:cat>
          <c:val>
            <c:numRef>
              <c:f>'[Соревнования за 2025-2026.xlsx]Лист1'!$D$10:$D$14</c:f>
              <c:numCache>
                <c:formatCode>General</c:formatCode>
                <c:ptCount val="5"/>
                <c:pt idx="1">
                  <c:v>1</c:v>
                </c:pt>
                <c:pt idx="2">
                  <c:v>4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</c:ser>
        <c:ser>
          <c:idx val="1"/>
          <c:order val="1"/>
          <c:tx>
            <c:strRef>
              <c:f>'[Соревнования за 2025-2026.xlsx]Лист1'!$E$9</c:f>
              <c:strCache>
                <c:ptCount val="1"/>
                <c:pt idx="0">
                  <c:v>2 место</c:v>
                </c:pt>
              </c:strCache>
            </c:strRef>
          </c:tx>
          <c:invertIfNegative val="0"/>
          <c:cat>
            <c:multiLvlStrRef>
              <c:f>'[Соревнования за 2025-2026.xlsx]Лист1'!$A$10:$C$14</c:f>
              <c:multiLvlStrCache>
                <c:ptCount val="5"/>
                <c:lvl>
                  <c:pt idx="0">
                    <c:v>Кикбоксинг</c:v>
                  </c:pt>
                  <c:pt idx="1">
                    <c:v>Мини-футбол</c:v>
                  </c:pt>
                  <c:pt idx="2">
                    <c:v>Волейбол</c:v>
                  </c:pt>
                  <c:pt idx="3">
                    <c:v>Футбол, мини-футбол</c:v>
                  </c:pt>
                  <c:pt idx="4">
                    <c:v>Мини-лапта</c:v>
                  </c:pt>
                </c:lvl>
                <c:lvl>
                  <c:pt idx="0">
                    <c:v>Краевые соревнования</c:v>
                  </c:pt>
                  <c:pt idx="2">
                    <c:v>Межрайонные соревнования</c:v>
                  </c:pt>
                </c:lvl>
              </c:multiLvlStrCache>
            </c:multiLvlStrRef>
          </c:cat>
          <c:val>
            <c:numRef>
              <c:f>'[Соревнования за 2025-2026.xlsx]Лист1'!$E$10:$E$14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</c:ser>
        <c:ser>
          <c:idx val="2"/>
          <c:order val="2"/>
          <c:tx>
            <c:strRef>
              <c:f>'[Соревнования за 2025-2026.xlsx]Лист1'!$F$9</c:f>
              <c:strCache>
                <c:ptCount val="1"/>
                <c:pt idx="0">
                  <c:v>3 место</c:v>
                </c:pt>
              </c:strCache>
            </c:strRef>
          </c:tx>
          <c:invertIfNegative val="0"/>
          <c:cat>
            <c:multiLvlStrRef>
              <c:f>'[Соревнования за 2025-2026.xlsx]Лист1'!$A$10:$C$14</c:f>
              <c:multiLvlStrCache>
                <c:ptCount val="5"/>
                <c:lvl>
                  <c:pt idx="0">
                    <c:v>Кикбоксинг</c:v>
                  </c:pt>
                  <c:pt idx="1">
                    <c:v>Мини-футбол</c:v>
                  </c:pt>
                  <c:pt idx="2">
                    <c:v>Волейбол</c:v>
                  </c:pt>
                  <c:pt idx="3">
                    <c:v>Футбол, мини-футбол</c:v>
                  </c:pt>
                  <c:pt idx="4">
                    <c:v>Мини-лапта</c:v>
                  </c:pt>
                </c:lvl>
                <c:lvl>
                  <c:pt idx="0">
                    <c:v>Краевые соревнования</c:v>
                  </c:pt>
                  <c:pt idx="2">
                    <c:v>Межрайонные соревнования</c:v>
                  </c:pt>
                </c:lvl>
              </c:multiLvlStrCache>
            </c:multiLvlStrRef>
          </c:cat>
          <c:val>
            <c:numRef>
              <c:f>'[Соревнования за 2025-2026.xlsx]Лист1'!$F$10:$F$14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278520"/>
        <c:axId val="194644280"/>
      </c:barChart>
      <c:catAx>
        <c:axId val="212278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4644280"/>
        <c:crosses val="autoZero"/>
        <c:auto val="1"/>
        <c:lblAlgn val="ctr"/>
        <c:lblOffset val="100"/>
        <c:noMultiLvlLbl val="0"/>
      </c:catAx>
      <c:valAx>
        <c:axId val="194644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2785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F5EFC-FB07-436D-A8D7-6D3EAD0AF21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E8A98-BD57-4883-B1DD-362E08292D1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245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F5EFC-FB07-436D-A8D7-6D3EAD0AF21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E8A98-BD57-4883-B1DD-362E08292D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720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F5EFC-FB07-436D-A8D7-6D3EAD0AF21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E8A98-BD57-4883-B1DD-362E08292D1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846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F5EFC-FB07-436D-A8D7-6D3EAD0AF21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E8A98-BD57-4883-B1DD-362E08292D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609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F5EFC-FB07-436D-A8D7-6D3EAD0AF21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E8A98-BD57-4883-B1DD-362E08292D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723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F5EFC-FB07-436D-A8D7-6D3EAD0AF21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E8A98-BD57-4883-B1DD-362E08292D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00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F5EFC-FB07-436D-A8D7-6D3EAD0AF21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E8A98-BD57-4883-B1DD-362E08292D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605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FAF5EFC-FB07-436D-A8D7-6D3EAD0AF21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0E8A98-BD57-4883-B1DD-362E08292D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8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email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F5EFC-FB07-436D-A8D7-6D3EAD0AF21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E8A98-BD57-4883-B1DD-362E08292D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576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F5EFC-FB07-436D-A8D7-6D3EAD0AF21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E8A98-BD57-4883-B1DD-362E08292D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825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F5EFC-FB07-436D-A8D7-6D3EAD0AF21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E8A98-BD57-4883-B1DD-362E08292D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666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FAF5EFC-FB07-436D-A8D7-6D3EAD0AF21B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10E8A98-BD57-4883-B1DD-362E08292D1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30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jpe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10" Type="http://schemas.openxmlformats.org/officeDocument/2006/relationships/image" Target="../media/image56.jpeg"/><Relationship Id="rId4" Type="http://schemas.openxmlformats.org/officeDocument/2006/relationships/image" Target="../media/image50.png"/><Relationship Id="rId9" Type="http://schemas.openxmlformats.org/officeDocument/2006/relationships/image" Target="../media/image5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21.png"/><Relationship Id="rId7" Type="http://schemas.openxmlformats.org/officeDocument/2006/relationships/image" Target="../media/image73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chart" Target="../charts/chart3.xml"/><Relationship Id="rId7" Type="http://schemas.openxmlformats.org/officeDocument/2006/relationships/image" Target="../media/image7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jpeg"/><Relationship Id="rId10" Type="http://schemas.openxmlformats.org/officeDocument/2006/relationships/image" Target="../media/image89.jpe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e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jpe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4.jpeg"/><Relationship Id="rId7" Type="http://schemas.openxmlformats.org/officeDocument/2006/relationships/chart" Target="../charts/chart5.xml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jpeg"/><Relationship Id="rId7" Type="http://schemas.openxmlformats.org/officeDocument/2006/relationships/image" Target="../media/image125.pn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10" Type="http://schemas.openxmlformats.org/officeDocument/2006/relationships/image" Target="../media/image128.jpeg"/><Relationship Id="rId4" Type="http://schemas.openxmlformats.org/officeDocument/2006/relationships/image" Target="../media/image122.jpeg"/><Relationship Id="rId9" Type="http://schemas.openxmlformats.org/officeDocument/2006/relationships/image" Target="../media/image1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7" Type="http://schemas.openxmlformats.org/officeDocument/2006/relationships/image" Target="../media/image137.jpe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eg"/><Relationship Id="rId3" Type="http://schemas.openxmlformats.org/officeDocument/2006/relationships/image" Target="../media/image139.jpeg"/><Relationship Id="rId7" Type="http://schemas.openxmlformats.org/officeDocument/2006/relationships/image" Target="../media/image143.jpe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jpeg"/><Relationship Id="rId10" Type="http://schemas.openxmlformats.org/officeDocument/2006/relationships/image" Target="../media/image146.jpeg"/><Relationship Id="rId4" Type="http://schemas.openxmlformats.org/officeDocument/2006/relationships/image" Target="../media/image140.jpeg"/><Relationship Id="rId9" Type="http://schemas.openxmlformats.org/officeDocument/2006/relationships/image" Target="../media/image14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5.png"/><Relationship Id="rId7" Type="http://schemas.openxmlformats.org/officeDocument/2006/relationships/image" Target="../media/image159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10" Type="http://schemas.openxmlformats.org/officeDocument/2006/relationships/image" Target="../media/image162.png"/><Relationship Id="rId4" Type="http://schemas.openxmlformats.org/officeDocument/2006/relationships/image" Target="../media/image156.png"/><Relationship Id="rId9" Type="http://schemas.openxmlformats.org/officeDocument/2006/relationships/image" Target="../media/image16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jpe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11" Type="http://schemas.openxmlformats.org/officeDocument/2006/relationships/image" Target="../media/image172.png"/><Relationship Id="rId5" Type="http://schemas.openxmlformats.org/officeDocument/2006/relationships/image" Target="../media/image166.png"/><Relationship Id="rId10" Type="http://schemas.openxmlformats.org/officeDocument/2006/relationships/image" Target="../media/image171.png"/><Relationship Id="rId4" Type="http://schemas.openxmlformats.org/officeDocument/2006/relationships/image" Target="../media/image165.jpeg"/><Relationship Id="rId9" Type="http://schemas.openxmlformats.org/officeDocument/2006/relationships/image" Target="../media/image17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853" y="2271360"/>
            <a:ext cx="7444547" cy="107141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«Система образования округа: итоги года, достижения, точки роста»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09790" y="5592283"/>
            <a:ext cx="10513227" cy="474098"/>
          </a:xfrm>
          <a:effectLst>
            <a:reflection blurRad="787400" stA="28000" endPos="65000" dist="63500" dir="5400000" sy="-100000" algn="bl" rotWithShape="0"/>
            <a:softEdge rad="0"/>
          </a:effectLst>
        </p:spPr>
        <p:txBody>
          <a:bodyPr>
            <a:normAutofit fontScale="92500"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Калабухова Ирина Николаевна/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И.О.Начальника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управления образования</a:t>
            </a:r>
          </a:p>
        </p:txBody>
      </p:sp>
      <p:sp>
        <p:nvSpPr>
          <p:cNvPr id="4" name="AutoShape 2" descr="Национальный проект «Образование»"/>
          <p:cNvSpPr>
            <a:spLocks noChangeAspect="1" noChangeArrowheads="1"/>
          </p:cNvSpPr>
          <p:nvPr/>
        </p:nvSpPr>
        <p:spPr bwMode="auto">
          <a:xfrm>
            <a:off x="9387785" y="-124797"/>
            <a:ext cx="1316073" cy="131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04" y="27187"/>
            <a:ext cx="1200619" cy="136366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88900">
            <a:bevelT w="355600"/>
            <a:bevelB w="146050"/>
          </a:sp3d>
        </p:spPr>
      </p:pic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802974" y="168776"/>
            <a:ext cx="40322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</a:p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Дзержинско-Тасеевского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6"/>
          <p:cNvSpPr>
            <a:spLocks noChangeArrowheads="1"/>
          </p:cNvSpPr>
          <p:nvPr/>
        </p:nvSpPr>
        <p:spPr bwMode="auto">
          <a:xfrm>
            <a:off x="73853" y="6366122"/>
            <a:ext cx="3929492" cy="369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://uoadr.ucoz.de/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11827" y="6463642"/>
            <a:ext cx="3411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Дзержинское, 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августа 202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87190" y="1986463"/>
            <a:ext cx="3435255" cy="2290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328910" y="21856"/>
            <a:ext cx="1431074" cy="125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16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8481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системе образования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9498" y="1719287"/>
            <a:ext cx="10058400" cy="402336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 предметах и программах: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Обществознание 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России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ДНКР)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Семьеведение 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самоопределение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учебного процесса и оценка: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Отмена домашних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заданий для первоклассников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в пилотных учреждениях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учебники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633870" cy="1432684"/>
          </a:xfrm>
          <a:prstGeom prst="rect">
            <a:avLst/>
          </a:prstGeom>
        </p:spPr>
      </p:pic>
      <p:pic>
        <p:nvPicPr>
          <p:cNvPr id="1026" name="Picture 2" descr="3d graduation cap diploma hi-res stock photography and images - Page 5 - Alam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2"/>
          <a:stretch/>
        </p:blipFill>
        <p:spPr bwMode="auto">
          <a:xfrm>
            <a:off x="9336183" y="3990109"/>
            <a:ext cx="2734012" cy="2327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18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633870" cy="14326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l="13333" t="24293" r="13031" b="23586"/>
          <a:stretch/>
        </p:blipFill>
        <p:spPr>
          <a:xfrm>
            <a:off x="4000088" y="22062"/>
            <a:ext cx="2244437" cy="15886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21385" y="158588"/>
            <a:ext cx="1378713" cy="1378713"/>
          </a:xfrm>
          <a:prstGeom prst="rect">
            <a:avLst/>
          </a:prstGeom>
        </p:spPr>
      </p:pic>
      <p:sp>
        <p:nvSpPr>
          <p:cNvPr id="13" name="Стрелка вправо 12"/>
          <p:cNvSpPr/>
          <p:nvPr/>
        </p:nvSpPr>
        <p:spPr>
          <a:xfrm>
            <a:off x="6312080" y="969567"/>
            <a:ext cx="1365235" cy="22192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2067637" y="1759690"/>
            <a:ext cx="1914993" cy="833982"/>
          </a:xfrm>
          <a:prstGeom prst="straightConnector1">
            <a:avLst/>
          </a:prstGeom>
          <a:ln w="92075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203954" y="1778992"/>
            <a:ext cx="66998" cy="1129142"/>
          </a:xfrm>
          <a:prstGeom prst="straightConnector1">
            <a:avLst/>
          </a:prstGeom>
          <a:ln w="92075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264946" y="1805462"/>
            <a:ext cx="2136419" cy="806669"/>
          </a:xfrm>
          <a:prstGeom prst="straightConnector1">
            <a:avLst/>
          </a:prstGeom>
          <a:ln w="92075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867924" y="1366824"/>
            <a:ext cx="2508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образования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63382" y="39087"/>
            <a:ext cx="19363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Методический центр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3597" y="2536253"/>
            <a:ext cx="3156514" cy="2091043"/>
            <a:chOff x="213597" y="2536253"/>
            <a:chExt cx="3156514" cy="2091043"/>
          </a:xfrm>
        </p:grpSpPr>
        <p:sp>
          <p:nvSpPr>
            <p:cNvPr id="32" name="TextBox 31"/>
            <p:cNvSpPr txBox="1"/>
            <p:nvPr/>
          </p:nvSpPr>
          <p:spPr>
            <a:xfrm>
              <a:off x="609600" y="4257964"/>
              <a:ext cx="23645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 </a:t>
              </a:r>
              <a:r>
                <a:rPr lang="ru-RU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школ, </a:t>
              </a:r>
              <a:r>
                <a:rPr lang="ru-RU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 </a:t>
              </a:r>
              <a:r>
                <a:rPr lang="ru-RU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филиалов</a:t>
              </a:r>
              <a:endPara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597" y="2536253"/>
              <a:ext cx="3156514" cy="1775539"/>
            </a:xfrm>
            <a:prstGeom prst="rect">
              <a:avLst/>
            </a:prstGeom>
          </p:spPr>
        </p:pic>
      </p:grpSp>
      <p:grpSp>
        <p:nvGrpSpPr>
          <p:cNvPr id="4" name="Группа 3"/>
          <p:cNvGrpSpPr/>
          <p:nvPr/>
        </p:nvGrpSpPr>
        <p:grpSpPr>
          <a:xfrm>
            <a:off x="4119867" y="2834520"/>
            <a:ext cx="3450354" cy="2343976"/>
            <a:chOff x="4119867" y="2834520"/>
            <a:chExt cx="3450354" cy="2343976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30749" y="2834520"/>
              <a:ext cx="2784081" cy="197464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4119867" y="4809164"/>
              <a:ext cx="34503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 детских садов, 5 филиалов</a:t>
              </a:r>
              <a:endPara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081012" y="2536253"/>
            <a:ext cx="3292957" cy="2232777"/>
            <a:chOff x="8081012" y="2536253"/>
            <a:chExt cx="3292957" cy="2232777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52934" y="2536253"/>
              <a:ext cx="1813889" cy="1795751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8081012" y="4399698"/>
              <a:ext cx="32929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ЦВР, 2 спортивные школы</a:t>
              </a:r>
              <a:endPara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43" name="Прямая соединительная линия 42"/>
          <p:cNvCxnSpPr>
            <a:endCxn id="48" idx="2"/>
          </p:cNvCxnSpPr>
          <p:nvPr/>
        </p:nvCxnSpPr>
        <p:spPr>
          <a:xfrm>
            <a:off x="3867924" y="1759690"/>
            <a:ext cx="4770481" cy="0"/>
          </a:xfrm>
          <a:prstGeom prst="line">
            <a:avLst/>
          </a:prstGeom>
          <a:ln w="412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Стрелка вниз 47"/>
          <p:cNvSpPr/>
          <p:nvPr/>
        </p:nvSpPr>
        <p:spPr>
          <a:xfrm>
            <a:off x="8533904" y="1410297"/>
            <a:ext cx="209002" cy="349393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96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08409" cy="566950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0" y="325092"/>
            <a:ext cx="3537526" cy="2892336"/>
            <a:chOff x="0" y="325092"/>
            <a:chExt cx="3537526" cy="2892336"/>
          </a:xfrm>
        </p:grpSpPr>
        <p:sp>
          <p:nvSpPr>
            <p:cNvPr id="4" name="TextBox 3"/>
            <p:cNvSpPr txBox="1"/>
            <p:nvPr/>
          </p:nvSpPr>
          <p:spPr>
            <a:xfrm>
              <a:off x="0" y="2355654"/>
              <a:ext cx="353752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Площадка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МБОУ Усольская СШ, 2027г.</a:t>
              </a:r>
              <a:endPara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/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9600" b="79200" l="4900" r="949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0074" y="325092"/>
              <a:ext cx="2583463" cy="2583463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8928466" y="283475"/>
            <a:ext cx="3161934" cy="2317709"/>
            <a:chOff x="8928466" y="283475"/>
            <a:chExt cx="3161934" cy="2317709"/>
          </a:xfrm>
        </p:grpSpPr>
        <p:sp>
          <p:nvSpPr>
            <p:cNvPr id="12" name="TextBox 11"/>
            <p:cNvSpPr txBox="1"/>
            <p:nvPr/>
          </p:nvSpPr>
          <p:spPr>
            <a:xfrm>
              <a:off x="8928466" y="2231852"/>
              <a:ext cx="31619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Оснащение мед.кабинетов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20830" y="283475"/>
              <a:ext cx="2546855" cy="194837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3" name="Группа 22"/>
          <p:cNvGrpSpPr/>
          <p:nvPr/>
        </p:nvGrpSpPr>
        <p:grpSpPr>
          <a:xfrm>
            <a:off x="8381752" y="3023048"/>
            <a:ext cx="3825009" cy="3483846"/>
            <a:chOff x="8918508" y="3231640"/>
            <a:chExt cx="3825009" cy="3483846"/>
          </a:xfrm>
        </p:grpSpPr>
        <p:sp>
          <p:nvSpPr>
            <p:cNvPr id="11" name="TextBox 10"/>
            <p:cNvSpPr txBox="1"/>
            <p:nvPr/>
          </p:nvSpPr>
          <p:spPr>
            <a:xfrm>
              <a:off x="8918508" y="6130711"/>
              <a:ext cx="38250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Пищеблок </a:t>
              </a:r>
            </a:p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МБОУ А-</a:t>
              </a:r>
              <a:r>
                <a:rPr lang="ru-RU" sz="16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Ершинская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СШ</a:t>
              </a:r>
              <a:endPara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90545" y="3231640"/>
              <a:ext cx="2159866" cy="289907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/>
          <a:srcRect l="27912" t="22237"/>
          <a:stretch/>
        </p:blipFill>
        <p:spPr>
          <a:xfrm>
            <a:off x="607296" y="3246013"/>
            <a:ext cx="2862106" cy="1736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16" y="5250161"/>
            <a:ext cx="4135606" cy="1497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217056" y="4982681"/>
            <a:ext cx="4983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Оснащение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кабинетов: изо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музыка, физика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0622" y="5312581"/>
            <a:ext cx="3395804" cy="1423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1" name="Группа 20"/>
          <p:cNvGrpSpPr/>
          <p:nvPr/>
        </p:nvGrpSpPr>
        <p:grpSpPr>
          <a:xfrm>
            <a:off x="4046498" y="118634"/>
            <a:ext cx="3629025" cy="2482550"/>
            <a:chOff x="4336905" y="540498"/>
            <a:chExt cx="3629025" cy="2482550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336905" y="540498"/>
              <a:ext cx="3629025" cy="21526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0" name="TextBox 19"/>
            <p:cNvSpPr txBox="1"/>
            <p:nvPr/>
          </p:nvSpPr>
          <p:spPr>
            <a:xfrm>
              <a:off x="4765964" y="2653716"/>
              <a:ext cx="29108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Спортивное оборудование</a:t>
              </a:r>
              <a:endPara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4917255" y="2786541"/>
            <a:ext cx="3024929" cy="2231739"/>
            <a:chOff x="4917255" y="2786541"/>
            <a:chExt cx="3024929" cy="2231739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11"/>
            <a:srcRect l="2517" t="11294" r="4158" b="5957"/>
            <a:stretch/>
          </p:blipFill>
          <p:spPr>
            <a:xfrm>
              <a:off x="4917255" y="2786541"/>
              <a:ext cx="3024929" cy="20386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TextBox 4"/>
            <p:cNvSpPr txBox="1"/>
            <p:nvPr/>
          </p:nvSpPr>
          <p:spPr>
            <a:xfrm>
              <a:off x="5640046" y="4648948"/>
              <a:ext cx="13334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Стенд БДД</a:t>
              </a:r>
              <a:endPara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528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558130" y="-72875"/>
            <a:ext cx="1633870" cy="14326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011" y="26431"/>
            <a:ext cx="10933853" cy="687063"/>
          </a:xfrm>
        </p:spPr>
        <p:txBody>
          <a:bodyPr>
            <a:normAutofit/>
          </a:bodyPr>
          <a:lstStyle/>
          <a:p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 ОУ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093" y="1184210"/>
            <a:ext cx="11903687" cy="4685946"/>
          </a:xfrm>
        </p:spPr>
        <p:txBody>
          <a:bodyPr>
            <a:normAutofit fontScale="92500"/>
          </a:bodyPr>
          <a:lstStyle/>
          <a:p>
            <a:pPr lvl="1">
              <a:lnSpc>
                <a:spcPct val="120000"/>
              </a:lnSpc>
              <a:buFont typeface="Wingdings" panose="05000000000000000000" pitchFamily="2" charset="2"/>
              <a:buChar char="v"/>
            </a:pPr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v"/>
            </a:pPr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риобретение 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установка котлов в котельных Денисовская СШ и  </a:t>
            </a:r>
            <a:r>
              <a:rPr lang="ru-RU" sz="1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Нижнетанайская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СШ </a:t>
            </a: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800,177 тыс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дымовой трубы в котельной МБОУ А-</a:t>
            </a:r>
            <a:r>
              <a:rPr lang="ru-RU" sz="1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Ершинской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СШ                                                                                        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767,535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Промывка системы отопления </a:t>
            </a:r>
            <a:r>
              <a:rPr lang="ru-RU" sz="1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Тасеевских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учреждений </a:t>
            </a: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244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тыс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 котельной после пожара в МБОУ </a:t>
            </a:r>
            <a:r>
              <a:rPr lang="ru-RU" sz="1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Сивохинская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</a:t>
            </a: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828,746</a:t>
            </a: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7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септика МБОУ ДСШ №2                                                                                                                                                     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160,0 тыс.руб</a:t>
            </a:r>
            <a:endParaRPr lang="ru-RU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ремонты по 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</a:t>
            </a: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                                                   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активация 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тахографов на школьных автобусах </a:t>
            </a: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/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автошин на автобусы школьные </a:t>
            </a: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513,0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</a:p>
          <a:p>
            <a:pPr marL="0" lvl="0" indent="0">
              <a:buNone/>
            </a:pP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072" y="812800"/>
            <a:ext cx="11243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 43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консолидированного бюджета: из них более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регионального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более 5 ,5 млн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 из местного. 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565654663"/>
              </p:ext>
            </p:extLst>
          </p:nvPr>
        </p:nvGraphicFramePr>
        <p:xfrm>
          <a:off x="7693896" y="4128654"/>
          <a:ext cx="4381884" cy="2322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5173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3870" y="89177"/>
            <a:ext cx="10126329" cy="1254330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работы по устранению предписаний надзорных органов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СШ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5219,5 </a:t>
            </a: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000" y="1712361"/>
            <a:ext cx="11319164" cy="4555067"/>
          </a:xfrm>
        </p:spPr>
        <p:txBody>
          <a:bodyPr>
            <a:normAutofit fontScale="92500" lnSpcReduction="10000"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Фаначетская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Веселовская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СОШ: установка  дверей                                     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194,0   тыс. руб.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Тасеевская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№1, МБОУ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Фаначетская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Тасеевская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 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мебель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928,2 тыс.руб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Дзержинская СШ №1: установка дверей 3 этаж, частичное ограждение                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553,8 тыс.руб.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МБОУ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Усольская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СШ:   замена плиты в пищеблоке                                                             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140,0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Фаначетская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Суховская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Сивохинская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Тасеевская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№2,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Тасеевская СОШ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№1, Дзержинская СШ 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 замена освещения                                           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858,5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Веселовская СОШ установка очистного сооружения для воды                                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102,0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Тасеевская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 ремонт туалетной комнаты                                                      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73,52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Веселовская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СШ: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приобретены спортивные маты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83,64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Тасеевская СОШ 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 приобретение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линолеум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72,0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633870" cy="143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98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3870" y="301613"/>
            <a:ext cx="8906172" cy="103766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работы по устранению предписаний надзорных органов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ДОУ  на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сумму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3593,00 тыс. руб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879" y="1955799"/>
            <a:ext cx="12059121" cy="4555067"/>
          </a:xfrm>
        </p:spPr>
        <p:txBody>
          <a:bodyPr>
            <a:normAutofit fontScale="92500"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Шеломковский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д/с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детской  мебели,  замена ограждения                                            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176,75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Денисовский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сад, Дзержинский д/с №4,3,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Тасеевский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д/с №6, 8,4,2,1,7  </a:t>
            </a:r>
            <a:endPara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приобретено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для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пищеблоков, товары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групповые комнаты 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833,27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 руб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Дзержинский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д/с №3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частичная замена покрытия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дорожек 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211,5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Усольском д/с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огнезащитная обработка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крыши здания 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78,0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д/с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№8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«Сибирячок» ремонт крыльца при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входе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60,0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Тасеевский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д/с №9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Лесовичек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ремонт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полов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туалетах                                                     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87,84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Тасеевский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д/с №6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«Сказка» установка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дверей 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52,0 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Дзержинский д/с №1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«Чебурашка»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приобретены товары в умывальные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          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159,95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колодца в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Тасеевском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д/с №6 «Сказка»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100,0  тыс.руб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633870" cy="14326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/>
          <a:srcRect/>
          <a:stretch/>
        </p:blipFill>
        <p:spPr>
          <a:xfrm>
            <a:off x="10540042" y="145813"/>
            <a:ext cx="1651958" cy="1286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171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8500" y="1770623"/>
            <a:ext cx="5343697" cy="76638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Вручение краевого свидетельства  на приобретение  жилого помещения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640485" y="93751"/>
            <a:ext cx="1633870" cy="1432684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349479"/>
              </p:ext>
            </p:extLst>
          </p:nvPr>
        </p:nvGraphicFramePr>
        <p:xfrm>
          <a:off x="223695" y="2725086"/>
          <a:ext cx="4249160" cy="2981139"/>
        </p:xfrm>
        <a:graphic>
          <a:graphicData uri="http://schemas.openxmlformats.org/drawingml/2006/table">
            <a:tbl>
              <a:tblPr/>
              <a:tblGrid>
                <a:gridCol w="3630324"/>
                <a:gridCol w="618836"/>
              </a:tblGrid>
              <a:tr h="212374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количество детей, состоящих на учете </a:t>
                      </a:r>
                      <a:endParaRPr lang="ru-RU" sz="1600" dirty="0">
                        <a:effectLst/>
                      </a:endParaRPr>
                    </a:p>
                  </a:txBody>
                  <a:tcPr marL="47071" marR="4707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</a:t>
                      </a:r>
                      <a:endParaRPr lang="ru-RU" sz="1600">
                        <a:effectLst/>
                      </a:endParaRPr>
                    </a:p>
                  </a:txBody>
                  <a:tcPr marL="47071" marR="4707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374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Воспитываются под безвозмездной опекой</a:t>
                      </a:r>
                      <a:endParaRPr lang="ru-RU" sz="1600" dirty="0">
                        <a:effectLst/>
                      </a:endParaRPr>
                    </a:p>
                  </a:txBody>
                  <a:tcPr marL="47071" marR="4707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  <a:endParaRPr lang="ru-RU" sz="1600" dirty="0">
                        <a:effectLst/>
                      </a:endParaRPr>
                    </a:p>
                  </a:txBody>
                  <a:tcPr marL="47071" marR="4707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073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Воспитываются в приемной семье</a:t>
                      </a:r>
                      <a:endParaRPr lang="ru-RU" sz="1600" dirty="0">
                        <a:effectLst/>
                      </a:endParaRPr>
                    </a:p>
                  </a:txBody>
                  <a:tcPr marL="47071" marR="4707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</a:t>
                      </a:r>
                      <a:endParaRPr lang="ru-RU" sz="1600" dirty="0">
                        <a:effectLst/>
                      </a:endParaRPr>
                    </a:p>
                  </a:txBody>
                  <a:tcPr marL="47071" marR="4707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073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Под предварительной опекой </a:t>
                      </a:r>
                      <a:endParaRPr lang="ru-RU" sz="1600" dirty="0">
                        <a:effectLst/>
                      </a:endParaRPr>
                    </a:p>
                  </a:txBody>
                  <a:tcPr marL="47071" marR="4707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</a:endParaRPr>
                    </a:p>
                  </a:txBody>
                  <a:tcPr marL="47071" marR="4707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749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под добровольной опекой (на основании ст.13 Федерального Закона 48-ФЗ)</a:t>
                      </a:r>
                      <a:endParaRPr lang="ru-RU" sz="1600" dirty="0">
                        <a:effectLst/>
                      </a:endParaRPr>
                    </a:p>
                  </a:txBody>
                  <a:tcPr marL="47071" marR="4707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</a:endParaRPr>
                    </a:p>
                  </a:txBody>
                  <a:tcPr marL="47071" marR="4707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273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КГКУ «Дзержинский детский дом</a:t>
                      </a:r>
                      <a:r>
                        <a:rPr lang="ru-RU" sz="1600" i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»</a:t>
                      </a:r>
                      <a:endParaRPr lang="ru-RU" sz="1600" dirty="0">
                        <a:effectLst/>
                      </a:endParaRPr>
                    </a:p>
                  </a:txBody>
                  <a:tcPr marL="47071" marR="4707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  <a:endParaRPr lang="ru-RU" sz="1600" b="0" dirty="0">
                        <a:effectLst/>
                      </a:endParaRPr>
                    </a:p>
                  </a:txBody>
                  <a:tcPr marL="47071" marR="4707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374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семьях усыновителей (на территории округа).</a:t>
                      </a:r>
                      <a:endParaRPr lang="ru-RU" sz="1600" dirty="0">
                        <a:effectLst/>
                      </a:endParaRPr>
                    </a:p>
                  </a:txBody>
                  <a:tcPr marL="47071" marR="4707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1600" b="0" dirty="0">
                        <a:effectLst/>
                      </a:endParaRPr>
                    </a:p>
                  </a:txBody>
                  <a:tcPr marL="47071" marR="47071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37936" y="1922983"/>
            <a:ext cx="1824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441" y="0"/>
            <a:ext cx="2171989" cy="1620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08860" y="113280"/>
            <a:ext cx="2260359" cy="1506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2687" y="2537007"/>
            <a:ext cx="3443747" cy="3105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187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043619">
            <a:off x="4282196" y="1060282"/>
            <a:ext cx="2980526" cy="13474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8045" y="2536031"/>
            <a:ext cx="3953868" cy="2638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72016" y="0"/>
            <a:ext cx="4119984" cy="2746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5" cstate="print"/>
          <a:srcRect l="15273" r="18974"/>
          <a:stretch/>
        </p:blipFill>
        <p:spPr>
          <a:xfrm>
            <a:off x="1779200" y="2510455"/>
            <a:ext cx="2743200" cy="278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/>
          <a:srcRect t="16862"/>
          <a:stretch/>
        </p:blipFill>
        <p:spPr>
          <a:xfrm>
            <a:off x="-23000" y="0"/>
            <a:ext cx="4067175" cy="2536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6864254" y="5163145"/>
            <a:ext cx="3981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Ивкина Светлана Николаевна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форум </a:t>
            </a:r>
          </a:p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философия воспитания» 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Москва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825" y="5174386"/>
            <a:ext cx="6191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Шиянкова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 Александровна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форум </a:t>
            </a:r>
          </a:p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инициативной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молодежи ТИМ «Бирюса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</a:p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смена «Навигаторы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будущего» 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67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31707" y="483138"/>
            <a:ext cx="777020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 «Точка роста»                                              16 школ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Школьные  спортивные клубы                              17 школ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 детских инициатив                                      7 школы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Школьный театр                                                      17 школ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Школьный музей                                                     17 школ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Патриотический клуб                 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8 школ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5935" y="2772253"/>
            <a:ext cx="78746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Воспитательная  среда 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/>
          <a:srcRect l="14458" t="21514" r="14955" b="14986"/>
          <a:stretch/>
        </p:blipFill>
        <p:spPr>
          <a:xfrm>
            <a:off x="5731458" y="4043210"/>
            <a:ext cx="3328181" cy="2294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l="5286" t="5837" r="4346" b="4912"/>
          <a:stretch/>
        </p:blipFill>
        <p:spPr>
          <a:xfrm>
            <a:off x="25052" y="4083485"/>
            <a:ext cx="2705622" cy="2342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784" y="4124474"/>
            <a:ext cx="2899914" cy="21749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424" y="1728063"/>
            <a:ext cx="2623360" cy="196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/>
          <a:srcRect t="34833" b="34708"/>
          <a:stretch/>
        </p:blipFill>
        <p:spPr>
          <a:xfrm>
            <a:off x="9161399" y="4179089"/>
            <a:ext cx="2889954" cy="20657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/>
          <a:srcRect t="39399" b="34822"/>
          <a:stretch/>
        </p:blipFill>
        <p:spPr>
          <a:xfrm>
            <a:off x="-14739" y="-21185"/>
            <a:ext cx="2924393" cy="1671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734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9922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онцепция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воспитательного пространства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7225" y="1845734"/>
            <a:ext cx="10498455" cy="4023360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Ценностно-ориентированный характер 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Единство образовательного и воспитательного пространств 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Инфраструктурная насыщенность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(архитектура пространства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Центры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детских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Патриотические зоны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Медиастудии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творческие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кластеры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Тематические рекреации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Трансформируемые зоны</a:t>
            </a:r>
          </a:p>
          <a:p>
            <a:pPr lvl="0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партнерство и наставничество </a:t>
            </a: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Детоцентричность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субъектность</a:t>
            </a:r>
          </a:p>
          <a:p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098" name="Picture 2" descr="https://giga.chat/files/public/generated/2aee741d-55c6-48a5-85a8-e82c62be41b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161" y="2047875"/>
            <a:ext cx="3065463" cy="30654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32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9" t="11135" r="15023" b="7707"/>
          <a:stretch/>
        </p:blipFill>
        <p:spPr bwMode="auto">
          <a:xfrm>
            <a:off x="3799841" y="2798294"/>
            <a:ext cx="1508248" cy="122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/>
          <a:srcRect t="22080" b="45625"/>
          <a:stretch/>
        </p:blipFill>
        <p:spPr>
          <a:xfrm>
            <a:off x="4962976" y="166370"/>
            <a:ext cx="3264636" cy="2465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58" name="Picture 2" descr="Юнармейцы нашего детского сада приняли участие в акции «Блокадная ласточка»!."/>
          <p:cNvPicPr>
            <a:picLocks noChangeAspect="1" noChangeArrowheads="1"/>
          </p:cNvPicPr>
          <p:nvPr/>
        </p:nvPicPr>
        <p:blipFill>
          <a:blip r:embed="rId4" cstate="print"/>
          <a:srcRect l="22347" t="19756" r="6219"/>
          <a:stretch>
            <a:fillRect/>
          </a:stretch>
        </p:blipFill>
        <p:spPr bwMode="auto">
          <a:xfrm>
            <a:off x="8788401" y="792480"/>
            <a:ext cx="3119120" cy="2051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3" r="19125"/>
          <a:stretch/>
        </p:blipFill>
        <p:spPr bwMode="auto">
          <a:xfrm>
            <a:off x="7826816" y="138055"/>
            <a:ext cx="962562" cy="10045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424870" y="9889"/>
            <a:ext cx="37671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800" b="1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Юнармия»</a:t>
            </a:r>
            <a:endParaRPr lang="ru-RU" sz="48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/>
          <a:srcRect l="17577" t="44660" r="31506" b="35540"/>
          <a:stretch/>
        </p:blipFill>
        <p:spPr>
          <a:xfrm>
            <a:off x="142875" y="76200"/>
            <a:ext cx="2712331" cy="2283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 cstate="print"/>
          <a:srcRect l="20628" t="34687" r="24090" b="12470"/>
          <a:stretch/>
        </p:blipFill>
        <p:spPr>
          <a:xfrm>
            <a:off x="2840064" y="0"/>
            <a:ext cx="2137512" cy="2631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 cstate="print"/>
          <a:srcRect t="44097" b="17106"/>
          <a:stretch/>
        </p:blipFill>
        <p:spPr>
          <a:xfrm>
            <a:off x="5621779" y="2695201"/>
            <a:ext cx="6345181" cy="1846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4" name="Picture 4" descr="https://sun9-69.vkuserphoto.ru/s/v1/ig2/p1t_ls6AbFA9jKl9QyLOmmbuIBz2r7WDCL2M6jmLfdT4WrgyO3k9eYGA_ZxThc1VN0WlDrLVwKfkorj1uH5__Z6g.jpg?quality=95&amp;as=32x24,48x36,72x54,108x81,160x120,240x180,360x270,480x360,540x405,640x480,720x540,1080x810,1280x960,1440x1080,2560x1920&amp;from=bu&amp;u=v0eVnp0AprRDOYpa58OCee09Rd6j7KQKSk6d4oX1U4g&amp;cs=2560x0"/>
          <p:cNvPicPr>
            <a:picLocks noChangeAspect="1" noChangeArrowheads="1"/>
          </p:cNvPicPr>
          <p:nvPr/>
        </p:nvPicPr>
        <p:blipFill>
          <a:blip r:embed="rId9" cstate="print"/>
          <a:srcRect t="43176" b="20210"/>
          <a:stretch>
            <a:fillRect/>
          </a:stretch>
        </p:blipFill>
        <p:spPr bwMode="auto">
          <a:xfrm>
            <a:off x="4446906" y="4578748"/>
            <a:ext cx="7745094" cy="2126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6" name="Picture 6" descr="https://sun9-12.vkuserphoto.ru/s/v1/ig2/CW_TwOi1QiPkB-b5HbWgZxyinKjGF9pCuqhaKU1Kp-s51J54RwPfIoaIBGTiHWO2KWcGgq736gB1Uk9EUhNYSzFB.jpg?quality=95&amp;as=32x24,48x36,72x54,108x81,160x120,240x180,360x270,480x360,540x405,640x480,720x540,1080x810,1280x960&amp;from=bu&amp;u=JFjHjDJ8DeL6Q2ikUDn88aOoNIx93ark_NlBU3-G0Lo&amp;cs=1280x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4319" y="2364899"/>
            <a:ext cx="2766695" cy="2075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8" name="Picture 8" descr="https://sun9-37.vkuserphoto.ru/s/v1/ig2/viFnXrjIjpBfc4bvf0oGI-SMmGKvpQ8dg_hijekx9NzpBTVlGHHiasexOQDoNEHB5KhppNZbjwg-XG00nmpWdjw1.jpg?quality=95&amp;as=32x24,48x36,72x54,108x81,160x120,240x181,360x271,480x361,540x407,640x482,720x542,1020x768&amp;from=bu&amp;cs=1020x0"/>
          <p:cNvPicPr>
            <a:picLocks noChangeAspect="1" noChangeArrowheads="1"/>
          </p:cNvPicPr>
          <p:nvPr/>
        </p:nvPicPr>
        <p:blipFill>
          <a:blip r:embed="rId11" cstate="print"/>
          <a:srcRect t="30762"/>
          <a:stretch>
            <a:fillRect/>
          </a:stretch>
        </p:blipFill>
        <p:spPr bwMode="auto">
          <a:xfrm>
            <a:off x="233680" y="4500880"/>
            <a:ext cx="3936774" cy="2052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8808" y="47071"/>
            <a:ext cx="10058400" cy="65550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«Своих не бросаем!»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/>
          <a:srcRect t="47011" b="29306"/>
          <a:stretch/>
        </p:blipFill>
        <p:spPr>
          <a:xfrm>
            <a:off x="133350" y="749648"/>
            <a:ext cx="3158721" cy="1619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056" y="756346"/>
            <a:ext cx="3582352" cy="2012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/>
          <a:srcRect t="4287" b="41739"/>
          <a:stretch/>
        </p:blipFill>
        <p:spPr>
          <a:xfrm>
            <a:off x="8081818" y="0"/>
            <a:ext cx="4110182" cy="1663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9059306" y="84630"/>
            <a:ext cx="2155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Забег Победы ДОУ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/>
          <a:srcRect t="9228" r="16928"/>
          <a:stretch/>
        </p:blipFill>
        <p:spPr>
          <a:xfrm>
            <a:off x="200026" y="2368899"/>
            <a:ext cx="3181470" cy="1955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/>
          <a:srcRect t="9582" b="20345"/>
          <a:stretch/>
        </p:blipFill>
        <p:spPr>
          <a:xfrm>
            <a:off x="3905308" y="3015536"/>
            <a:ext cx="3276541" cy="1721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/>
          <a:srcRect t="24741"/>
          <a:stretch/>
        </p:blipFill>
        <p:spPr>
          <a:xfrm>
            <a:off x="8081818" y="1844753"/>
            <a:ext cx="3978857" cy="1684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/>
          <a:srcRect t="46255"/>
          <a:stretch/>
        </p:blipFill>
        <p:spPr>
          <a:xfrm>
            <a:off x="3393150" y="4927600"/>
            <a:ext cx="4328450" cy="1744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2" name="Picture 6" descr="https://sun9-22.vkuserphoto.ru/s/v1/ig2/paiFuK5uNiqywi54Pl55cJ35Fi-1hPrMvdRoaU0PWOZWL1Uadr4wdsD6IFKgMPGDzRhByfhA_pDAwiUcg6pioA94.jpg?quality=95&amp;as=32x21,48x32,72x48,108x72,160x107,240x160,360x240,480x320,540x360,640x427,720x480,1080x720,1280x853,1440x960,2560x1707&amp;from=bu&amp;u=bPSV9L42waQ2G2XnJNGAN6tyYCoGXeuhzdJ_-D3aqTo&amp;cs=2560x0"/>
          <p:cNvPicPr>
            <a:picLocks noChangeAspect="1" noChangeArrowheads="1"/>
          </p:cNvPicPr>
          <p:nvPr/>
        </p:nvPicPr>
        <p:blipFill>
          <a:blip r:embed="rId9" cstate="print"/>
          <a:srcRect b="11004"/>
          <a:stretch>
            <a:fillRect/>
          </a:stretch>
        </p:blipFill>
        <p:spPr bwMode="auto">
          <a:xfrm>
            <a:off x="7911720" y="3850640"/>
            <a:ext cx="4280280" cy="2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4" name="Picture 8" descr="https://sun9-28.vkuserphoto.ru/s/v1/ig2/uFKkWUAH_ioxp9NjUiJ7FEovoDSM8FJOZVSbRY0Id4khqdLxTs3jCEq1LUKnJwDBHZ4CVAkpnMDqTQGHTVb7ZjQ8.jpg?quality=95&amp;as=32x31,48x47,72x71,108x106,160x157,240x236,360x354,480x472,540x531,640x629,720x708,1080x1062,1280x1259&amp;from=bu&amp;u=8L5OQ_NtMI_e9r2Zr2x4xgmuiWHbaoWw1CqECb8XXK8&amp;cs=1280x0"/>
          <p:cNvPicPr>
            <a:picLocks noChangeAspect="1" noChangeArrowheads="1"/>
          </p:cNvPicPr>
          <p:nvPr/>
        </p:nvPicPr>
        <p:blipFill>
          <a:blip r:embed="rId10" cstate="print"/>
          <a:srcRect t="18849"/>
          <a:stretch>
            <a:fillRect/>
          </a:stretch>
        </p:blipFill>
        <p:spPr bwMode="auto">
          <a:xfrm>
            <a:off x="284480" y="4325466"/>
            <a:ext cx="3007359" cy="2400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039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b="8522"/>
          <a:stretch/>
        </p:blipFill>
        <p:spPr>
          <a:xfrm>
            <a:off x="-51281" y="1"/>
            <a:ext cx="4369281" cy="2464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149420" y="2603540"/>
            <a:ext cx="120425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вместе с родителями, общими усилиями, учителя могут дать детям большое человеческое счастье» В.А. Сухомлинский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/>
          <a:srcRect l="23171" t="25381" r="6525" b="19885"/>
          <a:stretch/>
        </p:blipFill>
        <p:spPr>
          <a:xfrm>
            <a:off x="8269177" y="5593"/>
            <a:ext cx="3922822" cy="2290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/>
          <a:srcRect t="30521" r="12111" b="5808"/>
          <a:stretch/>
        </p:blipFill>
        <p:spPr>
          <a:xfrm>
            <a:off x="0" y="4020793"/>
            <a:ext cx="4775200" cy="2098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/>
          <a:srcRect l="20138" t="18708" b="15374"/>
          <a:stretch/>
        </p:blipFill>
        <p:spPr>
          <a:xfrm>
            <a:off x="8174182" y="4038591"/>
            <a:ext cx="4084494" cy="1894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39565" y="4207396"/>
            <a:ext cx="3067050" cy="1725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0" name="Picture 2" descr="https://sun9-30.vkuserphoto.ru/s/v1/ig2/v7uToJIAC-JNor4AhUBotEfHKvZLl-tYf_4LIZT5uZkRyhNk_Tx_vyiWNXrPRq8zBoTl5xjNhMx-97DkUBwkcYwQ.jpg?quality=95&amp;as=32x21,48x32,72x48,108x72,160x107,240x160,360x240,480x320,540x360,640x427,720x480,1080x720,1280x853,1440x960,2560x1707&amp;from=bu&amp;u=EvzzkaljDL1ISdPsbrmCUdagXZqTVcjbqSEpojaPFz8&amp;cs=2560x0"/>
          <p:cNvPicPr>
            <a:picLocks noChangeAspect="1" noChangeArrowheads="1"/>
          </p:cNvPicPr>
          <p:nvPr/>
        </p:nvPicPr>
        <p:blipFill>
          <a:blip r:embed="rId7" cstate="print"/>
          <a:srcRect l="7842" t="10417" b="18347"/>
          <a:stretch>
            <a:fillRect/>
          </a:stretch>
        </p:blipFill>
        <p:spPr bwMode="auto">
          <a:xfrm>
            <a:off x="4206240" y="0"/>
            <a:ext cx="4178934" cy="233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753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65947" y="626533"/>
            <a:ext cx="7440505" cy="623146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Дзержинский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филиал Канского техникума отраслевых технологий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Тасеевский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Канского технологического колледжа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Уярский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техникум.  Профпробы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Канский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колледж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Профпробы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КрасГАО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Профориентационное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 «Мой выбор – сельское хозяйство»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КГАУ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Канский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Профориентационное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 с сотрудниками МЧС  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полиции, РДК, МЧС, МВД, д/с …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открытых дверей 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СибГАУ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СФУ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Дзержинский районный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ОАО «Дружба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750283" y="0"/>
            <a:ext cx="503323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Профориентация</a:t>
            </a:r>
            <a:endParaRPr lang="ru-RU" sz="4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86257" y="672952"/>
            <a:ext cx="3395124" cy="190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32694" y="2548712"/>
            <a:ext cx="2434768" cy="1826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/>
          <a:srcRect t="26151" b="21680"/>
          <a:stretch/>
        </p:blipFill>
        <p:spPr>
          <a:xfrm>
            <a:off x="4707811" y="4580826"/>
            <a:ext cx="4320248" cy="1690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Экскурсия в музей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859" y="4438131"/>
            <a:ext cx="3262731" cy="1833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Акция «Георгиевская ленточка» - память, объединяющая поколения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665" y="2783760"/>
            <a:ext cx="2574925" cy="14466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64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s://giga.chat/files/public/generated/c6976471-6768-4c15-9ddd-ffab569e4d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5669280" cy="63398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923280" y="335280"/>
            <a:ext cx="607568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Агрокласс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МБОУ ДСШ№2,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МБОУ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Денисовская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СШ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Психолого-педагогический класс: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МБОУ ДСШ №1,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МБОУ ДСШ№2,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Курайская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СШ,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МБОУ ТСОШ №1,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Суховская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СОШ.	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медицинский класс: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МБОУ ДСШ№2,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МБОУ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Усольская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СШ.	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Полицейский класс: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МБОУ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ДСШ№2</a:t>
            </a:r>
            <a:r>
              <a:rPr lang="ru-RU" sz="2400" dirty="0" smtClean="0"/>
              <a:t>	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33" y="1185699"/>
            <a:ext cx="1406236" cy="14062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2910" y="31859"/>
            <a:ext cx="7724035" cy="63882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39583" y="2059345"/>
            <a:ext cx="2603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2496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гнутая вниз стрелка 11"/>
          <p:cNvSpPr/>
          <p:nvPr/>
        </p:nvSpPr>
        <p:spPr>
          <a:xfrm>
            <a:off x="193964" y="2059345"/>
            <a:ext cx="4986445" cy="836487"/>
          </a:xfrm>
          <a:prstGeom prst="curvedUpArrow">
            <a:avLst>
              <a:gd name="adj1" fmla="val 42862"/>
              <a:gd name="adj2" fmla="val 131122"/>
              <a:gd name="adj3" fmla="val 224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32080" y="0"/>
            <a:ext cx="1339583" cy="117463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0836" y="2828786"/>
            <a:ext cx="4232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272 программы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81560" y="0"/>
            <a:ext cx="3158039" cy="2368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18115" y="4565343"/>
            <a:ext cx="3056876" cy="2292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8" name="Picture 2" descr="Открытие ФОК «Дзержинец»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51680" y="4414385"/>
            <a:ext cx="4348480" cy="2443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4" descr="https://sport-sh-triumf-dzerzhinskij-r04.gosweb.gosuslugi.ru/netcat_files/multifile/78/80/u2EpGywiPHIV2HYe8ot_nfwhJ_yD6TzJ_3uVM2H5UVtt6lfaYK5Q5pEyjdstVRnnoUJpvczYoDFEVLC8Qo7iggfv.jpg"/>
          <p:cNvPicPr>
            <a:picLocks noChangeAspect="1" noChangeArrowheads="1"/>
          </p:cNvPicPr>
          <p:nvPr/>
        </p:nvPicPr>
        <p:blipFill>
          <a:blip r:embed="rId7" cstate="print"/>
          <a:srcRect l="53292"/>
          <a:stretch>
            <a:fillRect/>
          </a:stretch>
        </p:blipFill>
        <p:spPr bwMode="auto">
          <a:xfrm>
            <a:off x="5862320" y="809627"/>
            <a:ext cx="2643266" cy="3183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2" name="Picture 6" descr="https://sport-sh-triumf-dzerzhinskij-r04.gosweb.gosuslugi.ru/netcat_files/multifile/78/80/3tF0Wiul9YINRORh9REfBzXKdbvYWm0u3pUqHTo9rx0F7Es3sVB8Rc_ZdMsz4Yh8uPTa5ycXD_t8m2dVw_AcGqwd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4383405"/>
            <a:ext cx="4399280" cy="2474595"/>
          </a:xfrm>
          <a:prstGeom prst="rect">
            <a:avLst/>
          </a:prstGeom>
          <a:noFill/>
        </p:spPr>
      </p:pic>
      <p:pic>
        <p:nvPicPr>
          <p:cNvPr id="14344" name="Picture 8" descr="Открытие ФОК «Дзержинец»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943975" y="2556192"/>
            <a:ext cx="2895600" cy="1628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813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786" y="0"/>
            <a:ext cx="7656945" cy="87717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</a:t>
            </a:r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ЦВР</a:t>
            </a:r>
            <a:endParaRPr lang="ru-RU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1774168203"/>
              </p:ext>
            </p:extLst>
          </p:nvPr>
        </p:nvGraphicFramePr>
        <p:xfrm>
          <a:off x="142831" y="1786341"/>
          <a:ext cx="5753188" cy="2766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781222788"/>
              </p:ext>
            </p:extLst>
          </p:nvPr>
        </p:nvGraphicFramePr>
        <p:xfrm>
          <a:off x="6611823" y="1612060"/>
          <a:ext cx="5753188" cy="2766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71625" y="1800225"/>
            <a:ext cx="2248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ЦВР с.Дзержинское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05800" y="1615559"/>
            <a:ext cx="1690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ЦВР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с.Тасеево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29674" y="4336256"/>
            <a:ext cx="3362325" cy="2521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/>
          <a:srcRect t="22836" b="32374"/>
          <a:stretch/>
        </p:blipFill>
        <p:spPr>
          <a:xfrm>
            <a:off x="7025400" y="8324576"/>
            <a:ext cx="3955452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/>
          <a:srcRect t="25390" b="11899"/>
          <a:stretch/>
        </p:blipFill>
        <p:spPr>
          <a:xfrm>
            <a:off x="47625" y="4600575"/>
            <a:ext cx="3962765" cy="2071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/>
          <a:srcRect l="8734" t="8998" r="11598" b="10590"/>
          <a:stretch/>
        </p:blipFill>
        <p:spPr>
          <a:xfrm>
            <a:off x="1" y="-114299"/>
            <a:ext cx="2438400" cy="1845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995943" y="65775"/>
            <a:ext cx="2163741" cy="1622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21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40000"/>
            <a:lumOff val="6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sun9-4.vkuserphoto.ru/s/v1/ig2/4ULZCEt95en3hBsGnk5ieDlwe8zEk0_vJZWDRqXuPklnNK3fQGblC6y42RvKLP_bXt7M7Zi2baqmDGuL6xGAYj18.jpg?quality=95&amp;as=32x24,48x36,72x54,108x81,160x120,240x181,360x271,480x361,540x406,640x482,720x542,1080x813,1280x963,1440x1084,2560x1927&amp;from=bu&amp;u=Odrpn0-ycnj-pG2YCNIZ1Sy868ibxNAheptupfvWhFw&amp;cs=540x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6" t="18968" r="-539" b="22276"/>
          <a:stretch/>
        </p:blipFill>
        <p:spPr bwMode="auto">
          <a:xfrm>
            <a:off x="3381062" y="2614209"/>
            <a:ext cx="3234101" cy="18315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3" cstate="print"/>
          <a:srcRect l="5599" t="25613" r="11199" b="-350"/>
          <a:stretch/>
        </p:blipFill>
        <p:spPr>
          <a:xfrm>
            <a:off x="0" y="0"/>
            <a:ext cx="3678281" cy="2481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" name="Группа 6"/>
          <p:cNvGrpSpPr/>
          <p:nvPr/>
        </p:nvGrpSpPr>
        <p:grpSpPr>
          <a:xfrm>
            <a:off x="6631838" y="180490"/>
            <a:ext cx="2550795" cy="2178045"/>
            <a:chOff x="9056909" y="3419804"/>
            <a:chExt cx="2550795" cy="2178045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4" cstate="print"/>
            <a:srcRect l="16481" t="13797" r="16458" b="59236"/>
            <a:stretch/>
          </p:blipFill>
          <p:spPr>
            <a:xfrm>
              <a:off x="9140728" y="3419804"/>
              <a:ext cx="2466976" cy="214731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" name="TextBox 14"/>
            <p:cNvSpPr txBox="1"/>
            <p:nvPr/>
          </p:nvSpPr>
          <p:spPr>
            <a:xfrm>
              <a:off x="9056909" y="5259295"/>
              <a:ext cx="20724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Акуленко Елена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9370263" y="4687302"/>
            <a:ext cx="2999021" cy="2170698"/>
            <a:chOff x="461818" y="1219200"/>
            <a:chExt cx="2750416" cy="2025970"/>
          </a:xfrm>
        </p:grpSpPr>
        <p:sp>
          <p:nvSpPr>
            <p:cNvPr id="14" name="TextBox 13"/>
            <p:cNvSpPr txBox="1"/>
            <p:nvPr/>
          </p:nvSpPr>
          <p:spPr>
            <a:xfrm>
              <a:off x="461818" y="2957914"/>
              <a:ext cx="2750416" cy="287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Команда ДСШ №2 г.Красноярск</a:t>
              </a:r>
              <a:endPara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8" t="23111" r="8734"/>
            <a:stretch/>
          </p:blipFill>
          <p:spPr>
            <a:xfrm>
              <a:off x="461818" y="1219200"/>
              <a:ext cx="2660073" cy="189260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6" name="Группа 5"/>
          <p:cNvGrpSpPr/>
          <p:nvPr/>
        </p:nvGrpSpPr>
        <p:grpSpPr>
          <a:xfrm>
            <a:off x="9504121" y="0"/>
            <a:ext cx="3069148" cy="2484363"/>
            <a:chOff x="8983979" y="29654"/>
            <a:chExt cx="3269222" cy="2611308"/>
          </a:xfrm>
        </p:grpSpPr>
        <p:sp>
          <p:nvSpPr>
            <p:cNvPr id="11" name="TextBox 10"/>
            <p:cNvSpPr txBox="1"/>
            <p:nvPr/>
          </p:nvSpPr>
          <p:spPr>
            <a:xfrm>
              <a:off x="9118110" y="2317458"/>
              <a:ext cx="3135091" cy="323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Команда ТСОШ №1, </a:t>
              </a:r>
              <a:r>
                <a:rPr lang="ru-RU" sz="14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г.Сочи</a:t>
              </a:r>
              <a:endPara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83979" y="29654"/>
              <a:ext cx="2658420" cy="227465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9" name="Группа 18"/>
          <p:cNvGrpSpPr/>
          <p:nvPr/>
        </p:nvGrpSpPr>
        <p:grpSpPr>
          <a:xfrm>
            <a:off x="-21985" y="2293576"/>
            <a:ext cx="2863308" cy="2268264"/>
            <a:chOff x="176068" y="3108041"/>
            <a:chExt cx="3340259" cy="2553948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2002" y="3108041"/>
              <a:ext cx="3069768" cy="23023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8" name="Прямоугольник 17"/>
            <p:cNvSpPr/>
            <p:nvPr/>
          </p:nvSpPr>
          <p:spPr>
            <a:xfrm>
              <a:off x="176068" y="5315448"/>
              <a:ext cx="3340259" cy="3465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Команда ТСОШ </a:t>
              </a:r>
              <a:r>
                <a:rPr lang="ru-RU" sz="1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№2 г.Красноярск</a:t>
              </a:r>
              <a:endParaRPr lang="ru-RU" sz="1400" dirty="0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9403666" y="2461078"/>
            <a:ext cx="2696636" cy="2249510"/>
            <a:chOff x="3656613" y="3608389"/>
            <a:chExt cx="3042807" cy="2366846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81269" y="3608389"/>
              <a:ext cx="2901294" cy="217597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1" name="Прямоугольник 20"/>
            <p:cNvSpPr/>
            <p:nvPr/>
          </p:nvSpPr>
          <p:spPr>
            <a:xfrm>
              <a:off x="3656613" y="5667596"/>
              <a:ext cx="3042807" cy="3076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Фаначетская</a:t>
              </a:r>
              <a:r>
                <a:rPr lang="ru-RU" sz="1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СОШ </a:t>
              </a:r>
              <a:r>
                <a:rPr lang="ru-RU" sz="13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г.Красноярск</a:t>
              </a:r>
              <a:endParaRPr lang="ru-RU" sz="1300" b="1" dirty="0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2888645" y="4381060"/>
            <a:ext cx="2231678" cy="2424013"/>
            <a:chOff x="2698730" y="707076"/>
            <a:chExt cx="2229002" cy="2419827"/>
          </a:xfrm>
        </p:grpSpPr>
        <p:pic>
          <p:nvPicPr>
            <p:cNvPr id="26" name="Рисунок 25"/>
            <p:cNvPicPr>
              <a:picLocks noChangeAspect="1"/>
            </p:cNvPicPr>
            <p:nvPr/>
          </p:nvPicPr>
          <p:blipFill rotWithShape="1">
            <a:blip r:embed="rId9" cstate="print"/>
            <a:srcRect t="12098" b="40220"/>
            <a:stretch/>
          </p:blipFill>
          <p:spPr>
            <a:xfrm>
              <a:off x="2698730" y="707076"/>
              <a:ext cx="2081067" cy="214793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7" name="TextBox 26"/>
            <p:cNvSpPr txBox="1"/>
            <p:nvPr/>
          </p:nvSpPr>
          <p:spPr>
            <a:xfrm>
              <a:off x="2846665" y="2788934"/>
              <a:ext cx="2081067" cy="337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Семья Баскаковых</a:t>
              </a:r>
              <a:endPara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094529" y="4495902"/>
            <a:ext cx="1635547" cy="2296410"/>
            <a:chOff x="7524750" y="132141"/>
            <a:chExt cx="1635547" cy="2296410"/>
          </a:xfrm>
        </p:grpSpPr>
        <p:pic>
          <p:nvPicPr>
            <p:cNvPr id="25" name="Рисунок 24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11" b="26551"/>
            <a:stretch/>
          </p:blipFill>
          <p:spPr>
            <a:xfrm>
              <a:off x="7524750" y="132141"/>
              <a:ext cx="1635547" cy="20218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9" name="TextBox 28"/>
            <p:cNvSpPr txBox="1"/>
            <p:nvPr/>
          </p:nvSpPr>
          <p:spPr>
            <a:xfrm>
              <a:off x="7649081" y="2089997"/>
              <a:ext cx="12779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Илья Нюня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3675242" y="124571"/>
            <a:ext cx="2814459" cy="2363340"/>
            <a:chOff x="2514438" y="465882"/>
            <a:chExt cx="2814459" cy="2363340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2514438" y="465882"/>
              <a:ext cx="2814459" cy="2119122"/>
              <a:chOff x="9504829" y="1055460"/>
              <a:chExt cx="2814459" cy="2119122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9632497" y="2024814"/>
                <a:ext cx="23748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6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Немцева Анна «Сириус</a:t>
                </a:r>
                <a:r>
                  <a:rPr lang="ru-RU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»</a:t>
                </a:r>
                <a:endParaRPr lang="ru-RU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3" name="Рисунок 22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9504829" y="1055460"/>
                <a:ext cx="2814459" cy="2119122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sp>
          <p:nvSpPr>
            <p:cNvPr id="32" name="Прямоугольник 31"/>
            <p:cNvSpPr/>
            <p:nvPr/>
          </p:nvSpPr>
          <p:spPr>
            <a:xfrm>
              <a:off x="2607487" y="2490668"/>
              <a:ext cx="249151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Немцева Анна «Сириус»</a:t>
              </a:r>
              <a:endPara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0" y="4545999"/>
            <a:ext cx="2794000" cy="2189783"/>
            <a:chOff x="0" y="4545999"/>
            <a:chExt cx="2794000" cy="2189783"/>
          </a:xfrm>
        </p:grpSpPr>
        <p:pic>
          <p:nvPicPr>
            <p:cNvPr id="12289" name="Picture 1"/>
            <p:cNvPicPr>
              <a:picLocks noChangeAspect="1" noChangeArrowheads="1"/>
            </p:cNvPicPr>
            <p:nvPr/>
          </p:nvPicPr>
          <p:blipFill>
            <a:blip r:embed="rId12" cstate="print"/>
            <a:srcRect t="11002"/>
            <a:stretch>
              <a:fillRect/>
            </a:stretch>
          </p:blipFill>
          <p:spPr bwMode="auto">
            <a:xfrm>
              <a:off x="0" y="4545999"/>
              <a:ext cx="2794000" cy="1864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Box 33"/>
            <p:cNvSpPr txBox="1"/>
            <p:nvPr/>
          </p:nvSpPr>
          <p:spPr>
            <a:xfrm>
              <a:off x="497840" y="6397228"/>
              <a:ext cx="18129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Леонгард Карина</a:t>
              </a:r>
              <a:endPara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6782183" y="4561840"/>
            <a:ext cx="2439967" cy="2202618"/>
            <a:chOff x="6998673" y="2418080"/>
            <a:chExt cx="2439967" cy="2202618"/>
          </a:xfrm>
        </p:grpSpPr>
        <p:pic>
          <p:nvPicPr>
            <p:cNvPr id="4" name="Picture 1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998673" y="2418080"/>
              <a:ext cx="2386723" cy="1940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6" name="TextBox 35"/>
            <p:cNvSpPr txBox="1"/>
            <p:nvPr/>
          </p:nvSpPr>
          <p:spPr>
            <a:xfrm>
              <a:off x="7071360" y="4312921"/>
              <a:ext cx="2367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Добровольская Анастасия</a:t>
              </a:r>
              <a:endPara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747336" y="2395987"/>
            <a:ext cx="2733040" cy="2049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919796" y="2192520"/>
            <a:ext cx="456990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itchFamily="18" charset="0"/>
                <a:cs typeface="Dubai Medium" pitchFamily="34" charset="-78"/>
              </a:rPr>
              <a:t>Наши победы</a:t>
            </a:r>
            <a:endParaRPr lang="ru-RU" sz="4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627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t="22731" b="12786"/>
          <a:stretch/>
        </p:blipFill>
        <p:spPr>
          <a:xfrm>
            <a:off x="3682225" y="63063"/>
            <a:ext cx="2256782" cy="1933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/>
          <a:srcRect l="16515" r="27758"/>
          <a:stretch/>
        </p:blipFill>
        <p:spPr>
          <a:xfrm>
            <a:off x="9001123" y="11238"/>
            <a:ext cx="3124201" cy="2528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600" y="11238"/>
            <a:ext cx="3211576" cy="2408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/>
          <a:srcRect l="17727" t="21513" r="28670"/>
          <a:stretch/>
        </p:blipFill>
        <p:spPr>
          <a:xfrm>
            <a:off x="4912204" y="4822319"/>
            <a:ext cx="1781749" cy="1956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/>
          <a:srcRect l="25607" t="29792" r="6357" b="12634"/>
          <a:stretch/>
        </p:blipFill>
        <p:spPr>
          <a:xfrm>
            <a:off x="225113" y="2539554"/>
            <a:ext cx="2956549" cy="1876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/>
          <a:srcRect t="39871"/>
          <a:stretch/>
        </p:blipFill>
        <p:spPr>
          <a:xfrm>
            <a:off x="0" y="4822319"/>
            <a:ext cx="4514085" cy="2035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 cstate="print"/>
          <a:srcRect t="10439" b="14642"/>
          <a:stretch/>
        </p:blipFill>
        <p:spPr>
          <a:xfrm>
            <a:off x="3501937" y="2019728"/>
            <a:ext cx="4987792" cy="2802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 cstate="print"/>
          <a:srcRect t="23361" b="18037"/>
          <a:stretch/>
        </p:blipFill>
        <p:spPr>
          <a:xfrm>
            <a:off x="9111397" y="2708664"/>
            <a:ext cx="2705101" cy="2113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0" cstate="print"/>
          <a:srcRect l="9863" t="12271" r="15058"/>
          <a:stretch/>
        </p:blipFill>
        <p:spPr>
          <a:xfrm>
            <a:off x="6312057" y="11238"/>
            <a:ext cx="2454361" cy="2150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1" cstate="print"/>
          <a:srcRect t="23384" b="24096"/>
          <a:stretch/>
        </p:blipFill>
        <p:spPr>
          <a:xfrm>
            <a:off x="7282272" y="4914900"/>
            <a:ext cx="4843052" cy="1907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609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057" y="6246420"/>
            <a:ext cx="8153399" cy="61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521" y="2320683"/>
            <a:ext cx="1288934" cy="1721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4758" y="441793"/>
            <a:ext cx="6355698" cy="641263"/>
          </a:xfrm>
        </p:spPr>
        <p:txBody>
          <a:bodyPr>
            <a:noAutofit/>
          </a:bodyPr>
          <a:lstStyle/>
          <a:p>
            <a:pPr algn="ctr"/>
            <a:r>
              <a:rPr lang="ru-RU" sz="2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разрядных норм по видам спорта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5775" y="1114426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85775" y="321193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24175"/>
              </p:ext>
            </p:extLst>
          </p:nvPr>
        </p:nvGraphicFramePr>
        <p:xfrm>
          <a:off x="5848182" y="1209389"/>
          <a:ext cx="2779418" cy="970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3302"/>
                <a:gridCol w="368949"/>
                <a:gridCol w="418348"/>
                <a:gridCol w="517486"/>
                <a:gridCol w="761333"/>
              </a:tblGrid>
              <a:tr h="321060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Боханова Ольга Николаевна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84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 взрослый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1юн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2юн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3юн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613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532267"/>
              </p:ext>
            </p:extLst>
          </p:nvPr>
        </p:nvGraphicFramePr>
        <p:xfrm>
          <a:off x="6035301" y="5099589"/>
          <a:ext cx="2582226" cy="8671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0859"/>
                <a:gridCol w="682260"/>
                <a:gridCol w="672942"/>
                <a:gridCol w="536165"/>
              </a:tblGrid>
              <a:tr h="482361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Шакина Людмила Герасимовна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38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1юн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2юн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3юн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909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037792"/>
              </p:ext>
            </p:extLst>
          </p:nvPr>
        </p:nvGraphicFramePr>
        <p:xfrm>
          <a:off x="9755447" y="4978028"/>
          <a:ext cx="2189480" cy="9861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5555"/>
                <a:gridCol w="923925"/>
              </a:tblGrid>
              <a:tr h="17081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Туров Анатолий Васильевич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08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взрослый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708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646906"/>
              </p:ext>
            </p:extLst>
          </p:nvPr>
        </p:nvGraphicFramePr>
        <p:xfrm>
          <a:off x="1302700" y="2552990"/>
          <a:ext cx="2502682" cy="13909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2281"/>
                <a:gridCol w="431703"/>
                <a:gridCol w="394771"/>
                <a:gridCol w="516963"/>
                <a:gridCol w="516964"/>
              </a:tblGrid>
              <a:tr h="472177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Зарубицкий Геннадий Александрович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9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 взрослый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1юн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2юн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3юн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895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632152"/>
              </p:ext>
            </p:extLst>
          </p:nvPr>
        </p:nvGraphicFramePr>
        <p:xfrm>
          <a:off x="1302700" y="4933179"/>
          <a:ext cx="2442256" cy="10552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1663"/>
                <a:gridCol w="1030593"/>
              </a:tblGrid>
              <a:tr h="51641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Трещенко Владимир Иванович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3юн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2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14873"/>
              </p:ext>
            </p:extLst>
          </p:nvPr>
        </p:nvGraphicFramePr>
        <p:xfrm>
          <a:off x="5986392" y="2968459"/>
          <a:ext cx="2419927" cy="11633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7437"/>
                <a:gridCol w="639378"/>
                <a:gridCol w="630646"/>
                <a:gridCol w="502466"/>
              </a:tblGrid>
              <a:tr h="67660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Соколин Александр Александрович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433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1юн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2юн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3юн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433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759997"/>
              </p:ext>
            </p:extLst>
          </p:nvPr>
        </p:nvGraphicFramePr>
        <p:xfrm>
          <a:off x="9584871" y="2097899"/>
          <a:ext cx="2394693" cy="7750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0686"/>
                <a:gridCol w="632711"/>
                <a:gridCol w="624070"/>
                <a:gridCol w="497226"/>
              </a:tblGrid>
              <a:tr h="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Проявченко Сергей Михайлович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68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1юн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2юн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3юн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68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093334"/>
              </p:ext>
            </p:extLst>
          </p:nvPr>
        </p:nvGraphicFramePr>
        <p:xfrm>
          <a:off x="1235254" y="428288"/>
          <a:ext cx="2220042" cy="11308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0291"/>
                <a:gridCol w="1399751"/>
              </a:tblGrid>
              <a:tr h="552564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Мордвинов Василий Витальевич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1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юн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12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521" y="277501"/>
            <a:ext cx="1206179" cy="1611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6521" y="4655233"/>
            <a:ext cx="1206179" cy="1611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37542" y="2725595"/>
            <a:ext cx="1234633" cy="1649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169236" y="333452"/>
            <a:ext cx="1311564" cy="1751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027913" y="3124199"/>
            <a:ext cx="1568612" cy="1838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9" cstate="print"/>
          <a:srcRect l="12825"/>
          <a:stretch/>
        </p:blipFill>
        <p:spPr>
          <a:xfrm>
            <a:off x="4537542" y="4628518"/>
            <a:ext cx="1448850" cy="1637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00191" y="923924"/>
            <a:ext cx="1271984" cy="1666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794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13889" y="418812"/>
            <a:ext cx="77954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соревнованиях 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61" b="38000"/>
          <a:stretch/>
        </p:blipFill>
        <p:spPr>
          <a:xfrm>
            <a:off x="9797492" y="3450760"/>
            <a:ext cx="2382479" cy="13947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97492" y="35417"/>
            <a:ext cx="2324119" cy="17430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/>
          <a:srcRect t="26184" b="23886"/>
          <a:stretch/>
        </p:blipFill>
        <p:spPr>
          <a:xfrm>
            <a:off x="9797492" y="1821597"/>
            <a:ext cx="2382479" cy="158607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9487" y="2165698"/>
            <a:ext cx="3970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 ДО спортивная школа «Триумф»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08699" y="2165698"/>
            <a:ext cx="4079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МБУ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спортивная школа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«Искра»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/>
          <a:srcRect l="26971" b="15567"/>
          <a:stretch/>
        </p:blipFill>
        <p:spPr>
          <a:xfrm>
            <a:off x="62375" y="35417"/>
            <a:ext cx="2214100" cy="1919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1635435"/>
              </p:ext>
            </p:extLst>
          </p:nvPr>
        </p:nvGraphicFramePr>
        <p:xfrm>
          <a:off x="5151601" y="2520824"/>
          <a:ext cx="4572000" cy="3209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7412106"/>
              </p:ext>
            </p:extLst>
          </p:nvPr>
        </p:nvGraphicFramePr>
        <p:xfrm>
          <a:off x="129487" y="2460817"/>
          <a:ext cx="4572000" cy="3219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 cstate="print"/>
          <a:srcRect t="25661" b="29841"/>
          <a:stretch/>
        </p:blipFill>
        <p:spPr>
          <a:xfrm>
            <a:off x="9820632" y="4888626"/>
            <a:ext cx="2359339" cy="141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9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26018" y="930455"/>
            <a:ext cx="1747423" cy="1882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2518" y="152968"/>
            <a:ext cx="6758687" cy="84917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образование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068" y="1090995"/>
            <a:ext cx="7420353" cy="52526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Функционирует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 группы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них: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разновозрастных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159 чел,  </a:t>
            </a:r>
          </a:p>
          <a:p>
            <a:pPr algn="just">
              <a:lnSpc>
                <a:spcPct val="100000"/>
              </a:lnSpc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 до 3 лет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199 детей, </a:t>
            </a:r>
          </a:p>
          <a:p>
            <a:pPr algn="just">
              <a:lnSpc>
                <a:spcPct val="100000"/>
              </a:lnSpc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группа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 до 7 лет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575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группы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Лекотека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4" name="Выгнутая вниз стрелка 3"/>
          <p:cNvSpPr/>
          <p:nvPr/>
        </p:nvSpPr>
        <p:spPr>
          <a:xfrm rot="21184627" flipH="1">
            <a:off x="1943098" y="3121062"/>
            <a:ext cx="5591176" cy="677605"/>
          </a:xfrm>
          <a:prstGeom prst="curvedUpArrow">
            <a:avLst>
              <a:gd name="adj1" fmla="val 28884"/>
              <a:gd name="adj2" fmla="val 93422"/>
              <a:gd name="adj3" fmla="val 328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13069" y="2174927"/>
            <a:ext cx="250477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933 </a:t>
            </a:r>
          </a:p>
          <a:p>
            <a:pPr algn="ctr"/>
            <a:r>
              <a:rPr lang="ru-RU" sz="28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воспитанника</a:t>
            </a:r>
            <a:endParaRPr lang="ru-RU" sz="2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02217" y="3760505"/>
            <a:ext cx="4461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компенсирующие группы    140  ребенка: ФФН                                                87 чел               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ТНР                                                  25 чел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ЗПР                                                   4 чел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                                                   1 чел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нарушение ОДА                            2 чел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сложным дефектом                      1чел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нарушениями другого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20 чел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12068" y="3907483"/>
            <a:ext cx="50838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 группы    145  ребенка из них:              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ЗПР                                                  11 чел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                                                  1 чел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нарушение ОДА                           2 чел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тяжелые нарушения речи               9 чел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1323" y="34265"/>
            <a:ext cx="3200677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0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звезды небо - фото и картинки abrakadabra.fun"/>
          <p:cNvPicPr>
            <a:picLocks noChangeAspect="1" noChangeArrowheads="1"/>
          </p:cNvPicPr>
          <p:nvPr/>
        </p:nvPicPr>
        <p:blipFill>
          <a:blip r:embed="rId2" cstate="print">
            <a:lum bright="16000"/>
          </a:blip>
          <a:srcRect/>
          <a:stretch>
            <a:fillRect/>
          </a:stretch>
        </p:blipFill>
        <p:spPr bwMode="auto">
          <a:xfrm>
            <a:off x="0" y="0"/>
            <a:ext cx="12192000" cy="6832264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 l="14414" t="35936" r="4504"/>
          <a:stretch>
            <a:fillRect/>
          </a:stretch>
        </p:blipFill>
        <p:spPr bwMode="auto">
          <a:xfrm>
            <a:off x="8025765" y="4378960"/>
            <a:ext cx="4166235" cy="246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 descr="Посвящение в &amp;quot;Орлята - дошколята&amp;quot;."/>
          <p:cNvPicPr>
            <a:picLocks noChangeAspect="1" noChangeArrowheads="1"/>
          </p:cNvPicPr>
          <p:nvPr/>
        </p:nvPicPr>
        <p:blipFill>
          <a:blip r:embed="rId4" cstate="print"/>
          <a:srcRect l="7115" t="18875" r="4885"/>
          <a:stretch>
            <a:fillRect/>
          </a:stretch>
        </p:blipFill>
        <p:spPr bwMode="auto">
          <a:xfrm>
            <a:off x="8818880" y="2145586"/>
            <a:ext cx="3220720" cy="2226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7" name="Picture 13" descr="Посвящение в &amp;quot;Орлята-дошколята&amp;quot;."/>
          <p:cNvPicPr>
            <a:picLocks noChangeAspect="1" noChangeArrowheads="1"/>
          </p:cNvPicPr>
          <p:nvPr/>
        </p:nvPicPr>
        <p:blipFill>
          <a:blip r:embed="rId5" cstate="print"/>
          <a:srcRect t="25837" b="21876"/>
          <a:stretch>
            <a:fillRect/>
          </a:stretch>
        </p:blipFill>
        <p:spPr bwMode="auto">
          <a:xfrm>
            <a:off x="4532172" y="0"/>
            <a:ext cx="3189427" cy="2214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9" name="Picture 15" descr="ТОРЖЕСТВЕННАЯ ЦЕРЕМОНИЯ ПОСВЯЩЕНИЯ В «ОРЛЯТА - ДОШКОЛЯТА»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4521019" cy="2255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98987" y="4429760"/>
            <a:ext cx="3793507" cy="2428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/>
          <a:srcRect l="6320" t="17680" b="20453"/>
          <a:stretch>
            <a:fillRect/>
          </a:stretch>
        </p:blipFill>
        <p:spPr bwMode="auto">
          <a:xfrm>
            <a:off x="4383253" y="2143760"/>
            <a:ext cx="4410227" cy="2184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9" cstate="print"/>
          <a:srcRect t="7438" b="17477"/>
          <a:stretch>
            <a:fillRect/>
          </a:stretch>
        </p:blipFill>
        <p:spPr bwMode="auto">
          <a:xfrm>
            <a:off x="7711440" y="0"/>
            <a:ext cx="4480559" cy="2191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Орлята-дошколята&quot;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2001521"/>
            <a:ext cx="2070219" cy="1005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1930400" y="2238514"/>
            <a:ext cx="2647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131 ребенок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5760" y="3017520"/>
            <a:ext cx="37287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/с «Чебурашка»            18 чел.</a:t>
            </a:r>
          </a:p>
          <a:p>
            <a:r>
              <a:rPr lang="ru-RU" sz="2000" b="1" dirty="0" err="1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/с «Колокольчик»           6 чел</a:t>
            </a:r>
          </a:p>
          <a:p>
            <a:r>
              <a:rPr lang="ru-RU" sz="2000" b="1" dirty="0" err="1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/с «Тополек»                 17 чел</a:t>
            </a:r>
          </a:p>
          <a:p>
            <a:r>
              <a:rPr lang="ru-RU" sz="2000" b="1" dirty="0" err="1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/с «Березка»                  32 чел</a:t>
            </a: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Орловский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/с                  5 чел</a:t>
            </a: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Денисовский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/с              5 чел</a:t>
            </a:r>
          </a:p>
          <a:p>
            <a:r>
              <a:rPr lang="ru-RU" sz="2000" b="1" dirty="0" err="1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Усольский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/с                   5 чел</a:t>
            </a:r>
          </a:p>
          <a:p>
            <a:r>
              <a:rPr lang="ru-RU" sz="2000" b="1" dirty="0" err="1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Шеломковский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/с           6 чел</a:t>
            </a:r>
          </a:p>
          <a:p>
            <a:r>
              <a:rPr lang="ru-RU" sz="2000" b="1" dirty="0" err="1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/с «Лесовичок»             15 чел</a:t>
            </a:r>
          </a:p>
          <a:p>
            <a:r>
              <a:rPr lang="ru-RU" sz="2000" b="1" dirty="0" err="1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/с «Сказка»                    11 чел</a:t>
            </a:r>
          </a:p>
          <a:p>
            <a:r>
              <a:rPr lang="ru-RU" sz="2000" b="1" dirty="0" err="1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/с « Сибирячок»            11 чел  </a:t>
            </a:r>
            <a:endParaRPr lang="ru-RU" sz="2000" b="1" dirty="0">
              <a:solidFill>
                <a:schemeClr val="bg1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300" y="4057168"/>
            <a:ext cx="4102100" cy="2305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8436" y="286603"/>
            <a:ext cx="9388764" cy="118659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оздание 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обеспечения доступного и качественного 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в ДОУ</a:t>
            </a: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1845734"/>
            <a:ext cx="11159067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очерёдности детей в возрасте 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7 лет в детские сады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Инклюзивное образование;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Лекотека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                                                       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Консультационные пункты при ДОУ </a:t>
            </a:r>
          </a:p>
          <a:p>
            <a:pPr marL="0" lv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34729" y="4288220"/>
            <a:ext cx="2693725" cy="2020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30883" y="3725814"/>
            <a:ext cx="3675062" cy="2515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986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52016" y="2502746"/>
            <a:ext cx="3755461" cy="18777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742"/>
            <a:ext cx="8694497" cy="118659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b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семей, имеющих детей».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975" y="2126421"/>
            <a:ext cx="5794587" cy="327685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Мобильная консультация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Лекотека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Консультационные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пункты при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ДОУ 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300266" y="1924419"/>
            <a:ext cx="4578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164 услуги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2" descr="https://bba0816e-594a-4120-b78a-386548177f64.selcdn.net/unsafe/200x200/smart/https:/782329.selcdn.ru/leonardo/uploadsForSiteId/201033/content/630acb1b-b2e3-4b5a-8c0b-4e679b6ebaf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Выгнутая вниз стрелка 3"/>
          <p:cNvSpPr/>
          <p:nvPr/>
        </p:nvSpPr>
        <p:spPr>
          <a:xfrm>
            <a:off x="6987242" y="2288711"/>
            <a:ext cx="4331854" cy="89323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01017" y="7937"/>
            <a:ext cx="2761673" cy="1808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90007" y="4606505"/>
            <a:ext cx="3001993" cy="2251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594918"/>
            <a:ext cx="3639127" cy="2263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/>
          <a:srcRect t="18319"/>
          <a:stretch/>
        </p:blipFill>
        <p:spPr>
          <a:xfrm>
            <a:off x="3795349" y="4661577"/>
            <a:ext cx="1976801" cy="2152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91"/>
          <a:stretch/>
        </p:blipFill>
        <p:spPr>
          <a:xfrm>
            <a:off x="5890403" y="4826271"/>
            <a:ext cx="3181350" cy="1906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006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0006" y="0"/>
            <a:ext cx="5782234" cy="2286000"/>
          </a:xfrm>
          <a:prstGeom prst="rect">
            <a:avLst/>
          </a:prstGeom>
        </p:spPr>
      </p:pic>
      <p:pic>
        <p:nvPicPr>
          <p:cNvPr id="4098" name="Picture 2" descr="&amp;quot;Воспитатель года - 2025&amp;quot; Закрытие."/>
          <p:cNvPicPr>
            <a:picLocks noChangeAspect="1" noChangeArrowheads="1"/>
          </p:cNvPicPr>
          <p:nvPr/>
        </p:nvPicPr>
        <p:blipFill>
          <a:blip r:embed="rId3" cstate="print"/>
          <a:srcRect b="25490"/>
          <a:stretch>
            <a:fillRect/>
          </a:stretch>
        </p:blipFill>
        <p:spPr bwMode="auto">
          <a:xfrm>
            <a:off x="314960" y="0"/>
            <a:ext cx="4958936" cy="2103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360" y="2410142"/>
            <a:ext cx="2935467" cy="2080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0485" y="4933949"/>
            <a:ext cx="2886075" cy="1924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23875" y="1991360"/>
            <a:ext cx="3512177" cy="2346960"/>
          </a:xfrm>
          <a:prstGeom prst="rect">
            <a:avLst/>
          </a:prstGeom>
        </p:spPr>
      </p:pic>
      <p:pic>
        <p:nvPicPr>
          <p:cNvPr id="4104" name="Picture 8" descr="."/>
          <p:cNvPicPr>
            <a:picLocks noChangeAspect="1" noChangeArrowheads="1"/>
          </p:cNvPicPr>
          <p:nvPr/>
        </p:nvPicPr>
        <p:blipFill>
          <a:blip r:embed="rId7" cstate="print"/>
          <a:srcRect r="17971"/>
          <a:stretch>
            <a:fillRect/>
          </a:stretch>
        </p:blipFill>
        <p:spPr bwMode="auto">
          <a:xfrm>
            <a:off x="3251199" y="5049520"/>
            <a:ext cx="3017521" cy="1808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6" name="Picture 10" descr=".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5895" y="4933949"/>
            <a:ext cx="2886075" cy="1924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8" name="Picture 12" descr=".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305925" y="4933949"/>
            <a:ext cx="2886075" cy="1924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0" name="Picture 14" descr=".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161655" y="2446020"/>
            <a:ext cx="3773914" cy="2034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2944654" y="4246880"/>
            <a:ext cx="569412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Бондяева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Ольга Игоревна 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 МБДОУ Дзержинский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/с №4 «Березка»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08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3147" y="473318"/>
            <a:ext cx="5562138" cy="415361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Значимые победы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5800500" y="1056390"/>
            <a:ext cx="2297020" cy="2824729"/>
            <a:chOff x="359600" y="3575483"/>
            <a:chExt cx="2129268" cy="2695702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 cstate="print"/>
            <a:srcRect l="50570" t="20453" r="18057"/>
            <a:stretch/>
          </p:blipFill>
          <p:spPr>
            <a:xfrm>
              <a:off x="359600" y="3575483"/>
              <a:ext cx="2129268" cy="241891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743638" y="5901853"/>
              <a:ext cx="874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п.Абан</a:t>
              </a:r>
              <a:endPara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40359" y="175735"/>
            <a:ext cx="2378768" cy="3089369"/>
            <a:chOff x="9597731" y="1393537"/>
            <a:chExt cx="2378768" cy="3089369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print"/>
            <a:srcRect t="25324" b="18264"/>
            <a:stretch/>
          </p:blipFill>
          <p:spPr>
            <a:xfrm>
              <a:off x="9597731" y="1393537"/>
              <a:ext cx="2378768" cy="290470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3" name="TextBox 12"/>
            <p:cNvSpPr txBox="1"/>
            <p:nvPr/>
          </p:nvSpPr>
          <p:spPr>
            <a:xfrm>
              <a:off x="9926442" y="4113574"/>
              <a:ext cx="1461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г.Красноярск</a:t>
              </a:r>
              <a:endPara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2938003" y="1100648"/>
            <a:ext cx="2364451" cy="2707516"/>
            <a:chOff x="9705054" y="4567198"/>
            <a:chExt cx="2164122" cy="2290802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4" cstate="print"/>
            <a:srcRect l="24594" t="1902" r="21685" b="6467"/>
            <a:stretch/>
          </p:blipFill>
          <p:spPr>
            <a:xfrm>
              <a:off x="9705054" y="4567198"/>
              <a:ext cx="2164122" cy="207818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6" name="TextBox 15"/>
            <p:cNvSpPr txBox="1"/>
            <p:nvPr/>
          </p:nvSpPr>
          <p:spPr>
            <a:xfrm>
              <a:off x="10056434" y="6488668"/>
              <a:ext cx="9026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г.Канск</a:t>
              </a:r>
              <a:endPara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3616088" y="4414062"/>
            <a:ext cx="2470368" cy="2443938"/>
            <a:chOff x="6568587" y="4298240"/>
            <a:chExt cx="2470368" cy="2443938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5" cstate="print"/>
            <a:srcRect l="15828" t="3184" r="10078" b="1729"/>
            <a:stretch/>
          </p:blipFill>
          <p:spPr>
            <a:xfrm>
              <a:off x="6568587" y="4298240"/>
              <a:ext cx="2470368" cy="2113546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7072728" y="6372846"/>
              <a:ext cx="1695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с.Дзержинское</a:t>
              </a:r>
              <a:endPara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9144001" y="1442721"/>
            <a:ext cx="2383320" cy="2313540"/>
            <a:chOff x="123144" y="30018"/>
            <a:chExt cx="2206593" cy="2171965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 rotWithShape="1">
            <a:blip r:embed="rId6" cstate="print"/>
            <a:srcRect t="28277" b="22097"/>
            <a:stretch/>
          </p:blipFill>
          <p:spPr>
            <a:xfrm>
              <a:off x="123144" y="30018"/>
              <a:ext cx="2206593" cy="189955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2" name="TextBox 21"/>
            <p:cNvSpPr txBox="1"/>
            <p:nvPr/>
          </p:nvSpPr>
          <p:spPr>
            <a:xfrm>
              <a:off x="263400" y="1832651"/>
              <a:ext cx="1695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с.Дзержинское</a:t>
              </a:r>
              <a:endPara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8184548" y="4530428"/>
            <a:ext cx="3342773" cy="2127341"/>
            <a:chOff x="2469993" y="13087"/>
            <a:chExt cx="3342773" cy="2127341"/>
          </a:xfrm>
        </p:grpSpPr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69993" y="13087"/>
              <a:ext cx="3342773" cy="187800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4" name="TextBox 23"/>
            <p:cNvSpPr txBox="1"/>
            <p:nvPr/>
          </p:nvSpPr>
          <p:spPr>
            <a:xfrm>
              <a:off x="2469993" y="1832651"/>
              <a:ext cx="31668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Спартакиада трудовых коллективов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138004" y="3796355"/>
            <a:ext cx="1695016" cy="2745196"/>
            <a:chOff x="2741724" y="3525989"/>
            <a:chExt cx="1695016" cy="2745196"/>
          </a:xfrm>
        </p:grpSpPr>
        <p:pic>
          <p:nvPicPr>
            <p:cNvPr id="25" name="Рисунок 24"/>
            <p:cNvPicPr>
              <a:picLocks noChangeAspect="1"/>
            </p:cNvPicPr>
            <p:nvPr/>
          </p:nvPicPr>
          <p:blipFill rotWithShape="1">
            <a:blip r:embed="rId8" cstate="print"/>
            <a:srcRect l="37156" r="27310"/>
            <a:stretch/>
          </p:blipFill>
          <p:spPr>
            <a:xfrm>
              <a:off x="2875485" y="3525989"/>
              <a:ext cx="1561255" cy="246841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2" name="TextBox 31"/>
            <p:cNvSpPr txBox="1"/>
            <p:nvPr/>
          </p:nvSpPr>
          <p:spPr>
            <a:xfrm>
              <a:off x="2741724" y="5901853"/>
              <a:ext cx="1695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с.Дзержинское</a:t>
              </a:r>
              <a:endPara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120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06384" y="2454405"/>
            <a:ext cx="3200400" cy="180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t="7323" b="22374"/>
          <a:stretch/>
        </p:blipFill>
        <p:spPr>
          <a:xfrm>
            <a:off x="7945857" y="0"/>
            <a:ext cx="4321455" cy="2278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/>
          <a:srcRect l="10605" t="28939" r="3637" b="20152"/>
          <a:stretch/>
        </p:blipFill>
        <p:spPr>
          <a:xfrm>
            <a:off x="156503" y="64655"/>
            <a:ext cx="3630406" cy="1616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6503" y="4642874"/>
            <a:ext cx="3640570" cy="2045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/>
          <a:srcRect b="19871"/>
          <a:stretch/>
        </p:blipFill>
        <p:spPr>
          <a:xfrm>
            <a:off x="3957596" y="4782988"/>
            <a:ext cx="4389500" cy="1905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17783" y="4643063"/>
            <a:ext cx="3651746" cy="20520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640268" y="2268616"/>
            <a:ext cx="4305589" cy="217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 cstate="print"/>
          <a:srcRect l="-888" t="44874" r="888" b="19094"/>
          <a:stretch/>
        </p:blipFill>
        <p:spPr>
          <a:xfrm>
            <a:off x="3957596" y="117536"/>
            <a:ext cx="3707171" cy="1781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0" cstate="print"/>
          <a:srcRect b="23482"/>
          <a:stretch/>
        </p:blipFill>
        <p:spPr>
          <a:xfrm>
            <a:off x="393419" y="1772799"/>
            <a:ext cx="2511376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18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D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9" y="2194560"/>
            <a:ext cx="7204701" cy="680720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Организация  отдыха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детей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35655" y="2722141"/>
            <a:ext cx="2557705" cy="1918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/>
          <a:srcRect t="26032" b="17521"/>
          <a:stretch/>
        </p:blipFill>
        <p:spPr>
          <a:xfrm>
            <a:off x="92975" y="2589941"/>
            <a:ext cx="2758906" cy="2076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/>
          <a:srcRect l="8956" t="-510" r="8059" b="510"/>
          <a:stretch/>
        </p:blipFill>
        <p:spPr>
          <a:xfrm>
            <a:off x="4199890" y="4740275"/>
            <a:ext cx="2647949" cy="1866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/>
          <a:srcRect l="20807" r="28907"/>
          <a:stretch/>
        </p:blipFill>
        <p:spPr>
          <a:xfrm>
            <a:off x="275855" y="0"/>
            <a:ext cx="2514600" cy="2810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475" y="4467225"/>
            <a:ext cx="4068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15280" y="2710205"/>
            <a:ext cx="3506322" cy="1970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https://sun9-47.vkuserphoto.ru/s/v1/ig2/jO5oJacbBCW_h2B23_qtB6vsQ7PQn6-cecJTTXUX3FnlGOqZJ9HVwLza1QP3va37-GdxWpoDkvvvUBsCtGJi2hGR.jpg?quality=95&amp;as=32x20,48x30,72x45,108x67,160x99,240x149,360x223,480x297,540x335,640x396,720x446,1080x669,1280x793&amp;from=bu&amp;u=OCxHsIz-BXqPj63zV4_kBD6sglTVq0fPmFK7QCmnC24&amp;cs=1280x0"/>
          <p:cNvPicPr>
            <a:picLocks noChangeAspect="1" noChangeArrowheads="1"/>
          </p:cNvPicPr>
          <p:nvPr/>
        </p:nvPicPr>
        <p:blipFill>
          <a:blip r:embed="rId8" cstate="print"/>
          <a:srcRect t="31747"/>
          <a:stretch>
            <a:fillRect/>
          </a:stretch>
        </p:blipFill>
        <p:spPr bwMode="auto">
          <a:xfrm>
            <a:off x="6806137" y="4480560"/>
            <a:ext cx="5266545" cy="2226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1680" y="1"/>
            <a:ext cx="4318000" cy="2296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087360" y="0"/>
            <a:ext cx="3982720" cy="224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018692" y="2824480"/>
            <a:ext cx="2889956" cy="162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859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6699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4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7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4603</TotalTime>
  <Words>1089</Words>
  <Application>Microsoft Office PowerPoint</Application>
  <PresentationFormat>Широкоэкранный</PresentationFormat>
  <Paragraphs>277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Dubai Medium</vt:lpstr>
      <vt:lpstr>Times New Roman</vt:lpstr>
      <vt:lpstr>Wingdings</vt:lpstr>
      <vt:lpstr>Ретро</vt:lpstr>
      <vt:lpstr> «Система образования округа: итоги года, достижения, точки роста»</vt:lpstr>
      <vt:lpstr>      Изменения в системе образования</vt:lpstr>
      <vt:lpstr>Презентация PowerPoint</vt:lpstr>
      <vt:lpstr>Презентация PowerPoint</vt:lpstr>
      <vt:lpstr>Укрепление и развитие инфраструктуры ОУ</vt:lpstr>
      <vt:lpstr>Проведены работы по устранению предписаний надзорных органов в СШ на сумму 5219,5 тыс. руб. </vt:lpstr>
      <vt:lpstr>Проведены работы по устранению предписаний надзорных органов в ДОУ  на сумму 3593,00 тыс. руб. </vt:lpstr>
      <vt:lpstr>Вручение краевого свидетельства  на приобретение  жилого помещения</vt:lpstr>
      <vt:lpstr>Презентация PowerPoint</vt:lpstr>
      <vt:lpstr>Презентация PowerPoint</vt:lpstr>
      <vt:lpstr>Концепция воспитательного пространства </vt:lpstr>
      <vt:lpstr>Презентация PowerPoint</vt:lpstr>
      <vt:lpstr>«Своих не бросаем!»</vt:lpstr>
      <vt:lpstr>Презентация PowerPoint</vt:lpstr>
      <vt:lpstr>Презентация PowerPoint</vt:lpstr>
      <vt:lpstr>Презентация PowerPoint</vt:lpstr>
      <vt:lpstr>Дополнительное образование</vt:lpstr>
      <vt:lpstr>Достижения обучающихся ЦВР</vt:lpstr>
      <vt:lpstr>Презентация PowerPoint</vt:lpstr>
      <vt:lpstr>Презентация PowerPoint</vt:lpstr>
      <vt:lpstr>Выполнение разрядных норм по видам спорта  </vt:lpstr>
      <vt:lpstr>Презентация PowerPoint</vt:lpstr>
      <vt:lpstr>Дошкольное образование</vt:lpstr>
      <vt:lpstr>Презентация PowerPoint</vt:lpstr>
      <vt:lpstr>Создание условий для обеспечения доступного и качественного образования в ДОУ</vt:lpstr>
      <vt:lpstr>Региональный проект  «Поддержка семей, имеющих детей». </vt:lpstr>
      <vt:lpstr>Презентация PowerPoint</vt:lpstr>
      <vt:lpstr>Значимые победы ДОУ</vt:lpstr>
      <vt:lpstr>Презентация PowerPoint</vt:lpstr>
      <vt:lpstr> Организация  отдыха детей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«Система образования Дзержинского района в контексте приоритетного национального проекта «Образование»: развитие и управление качеством »</dc:title>
  <dc:creator>User</dc:creator>
  <cp:lastModifiedBy>User</cp:lastModifiedBy>
  <cp:revision>808</cp:revision>
  <dcterms:created xsi:type="dcterms:W3CDTF">2020-08-27T06:19:22Z</dcterms:created>
  <dcterms:modified xsi:type="dcterms:W3CDTF">2026-09-11T03:19:51Z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1353628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S10.0.0</vt:lpwstr>
  </property>
</Properties>
</file>